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bril Fatface" panose="02000503000000020003" pitchFamily="2" charset="-94"/>
      <p:regular r:id="rId35"/>
    </p:embeddedFont>
    <p:embeddedFont>
      <p:font typeface="Adigiana Toybox" panose="020B0604020202020204" charset="-94"/>
      <p:regular r:id="rId36"/>
    </p:embeddedFont>
    <p:embeddedFont>
      <p:font typeface="Arimo" panose="020B0604020202020204" charset="0"/>
      <p:regular r:id="rId37"/>
    </p:embeddedFont>
    <p:embeddedFont>
      <p:font typeface="Arimo Bold" panose="020B0604020202020204" charset="0"/>
      <p:regular r:id="rId38"/>
    </p:embeddedFont>
    <p:embeddedFont>
      <p:font typeface="Bryndan Write" panose="020B0604020202020204" charset="0"/>
      <p:regular r:id="rId39"/>
    </p:embeddedFont>
    <p:embeddedFont>
      <p:font typeface="Calibri" panose="020F0502020204030204" pitchFamily="34" charset="0"/>
      <p:regular r:id="rId40"/>
      <p:bold r:id="rId41"/>
      <p:italic r:id="rId42"/>
      <p:boldItalic r:id="rId43"/>
    </p:embeddedFont>
    <p:embeddedFont>
      <p:font typeface="KG Primary Penmanship" panose="020B0604020202020204" charset="0"/>
      <p:regular r:id="rId44"/>
    </p:embeddedFont>
    <p:embeddedFont>
      <p:font typeface="One Little Font" panose="020B0604020202020204" charset="-94"/>
      <p:regular r:id="rId45"/>
    </p:embeddedFont>
    <p:embeddedFont>
      <p:font typeface="One Little Font Bold" panose="020B0604020202020204" charset="-94"/>
      <p:regular r:id="rId46"/>
    </p:embeddedFont>
    <p:embeddedFont>
      <p:font typeface="Prompt Semi-Bold" panose="020B0604020202020204" charset="-34"/>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1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6.svg"/><Relationship Id="rId7" Type="http://schemas.openxmlformats.org/officeDocument/2006/relationships/image" Target="../media/image6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48.svg"/><Relationship Id="rId10" Type="http://schemas.openxmlformats.org/officeDocument/2006/relationships/image" Target="../media/image68.png"/><Relationship Id="rId4" Type="http://schemas.openxmlformats.org/officeDocument/2006/relationships/image" Target="../media/image47.png"/><Relationship Id="rId9" Type="http://schemas.openxmlformats.org/officeDocument/2006/relationships/image" Target="../media/image67.sv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svg"/><Relationship Id="rId7" Type="http://schemas.openxmlformats.org/officeDocument/2006/relationships/image" Target="../media/image73.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79.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31.png"/><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8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8.sv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48.svg"/><Relationship Id="rId7" Type="http://schemas.openxmlformats.org/officeDocument/2006/relationships/image" Target="../media/image87.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46.svg"/><Relationship Id="rId7" Type="http://schemas.openxmlformats.org/officeDocument/2006/relationships/image" Target="../media/image89.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8.svg"/><Relationship Id="rId10" Type="http://schemas.openxmlformats.org/officeDocument/2006/relationships/image" Target="../media/image92.svg"/><Relationship Id="rId4" Type="http://schemas.openxmlformats.org/officeDocument/2006/relationships/image" Target="../media/image47.png"/><Relationship Id="rId9" Type="http://schemas.openxmlformats.org/officeDocument/2006/relationships/image" Target="../media/image91.png"/></Relationships>
</file>

<file path=ppt/slides/_rels/slide17.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3" Type="http://schemas.openxmlformats.org/officeDocument/2006/relationships/image" Target="../media/image46.svg"/><Relationship Id="rId7" Type="http://schemas.openxmlformats.org/officeDocument/2006/relationships/image" Target="../media/image93.png"/><Relationship Id="rId12" Type="http://schemas.openxmlformats.org/officeDocument/2006/relationships/image" Target="../media/image98.svg"/><Relationship Id="rId2" Type="http://schemas.openxmlformats.org/officeDocument/2006/relationships/image" Target="../media/image45.png"/><Relationship Id="rId16" Type="http://schemas.openxmlformats.org/officeDocument/2006/relationships/image" Target="../media/image102.sv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7.png"/><Relationship Id="rId5" Type="http://schemas.openxmlformats.org/officeDocument/2006/relationships/image" Target="../media/image48.svg"/><Relationship Id="rId15" Type="http://schemas.openxmlformats.org/officeDocument/2006/relationships/image" Target="../media/image101.png"/><Relationship Id="rId10" Type="http://schemas.openxmlformats.org/officeDocument/2006/relationships/image" Target="../media/image96.svg"/><Relationship Id="rId4" Type="http://schemas.openxmlformats.org/officeDocument/2006/relationships/image" Target="../media/image47.png"/><Relationship Id="rId9" Type="http://schemas.openxmlformats.org/officeDocument/2006/relationships/image" Target="../media/image95.png"/><Relationship Id="rId14" Type="http://schemas.openxmlformats.org/officeDocument/2006/relationships/image" Target="../media/image100.svg"/></Relationships>
</file>

<file path=ppt/slides/_rels/slide18.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2.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48.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47.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slides/_rels/slide1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48.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47.pn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96.sv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98.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15.png"/><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119.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svg"/><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2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25.xml.rels><?xml version="1.0" encoding="UTF-8" standalone="yes"?>
<Relationships xmlns="http://schemas.openxmlformats.org/package/2006/relationships"><Relationship Id="rId3" Type="http://schemas.openxmlformats.org/officeDocument/2006/relationships/image" Target="../media/image48.svg"/><Relationship Id="rId7" Type="http://schemas.openxmlformats.org/officeDocument/2006/relationships/image" Target="../media/image123.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92.sv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8.svg"/><Relationship Id="rId7"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8.svg"/><Relationship Id="rId7"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8.svg"/><Relationship Id="rId7"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8.svg"/><Relationship Id="rId7" Type="http://schemas.openxmlformats.org/officeDocument/2006/relationships/image" Target="../media/image1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svg"/><Relationship Id="rId7" Type="http://schemas.openxmlformats.org/officeDocument/2006/relationships/image" Target="../media/image130.sv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svg"/><Relationship Id="rId4" Type="http://schemas.openxmlformats.org/officeDocument/2006/relationships/image" Target="../media/image127.png"/><Relationship Id="rId9" Type="http://schemas.openxmlformats.org/officeDocument/2006/relationships/image" Target="../media/image132.svg"/></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9.svg"/><Relationship Id="rId7" Type="http://schemas.openxmlformats.org/officeDocument/2006/relationships/image" Target="../media/image3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0" Type="http://schemas.openxmlformats.org/officeDocument/2006/relationships/image" Target="../media/image37.svg"/><Relationship Id="rId4" Type="http://schemas.openxmlformats.org/officeDocument/2006/relationships/image" Target="../media/image40.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6.sv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svg"/><Relationship Id="rId2" Type="http://schemas.openxmlformats.org/officeDocument/2006/relationships/image" Target="../media/image45.png"/><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48.sv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47.png"/><Relationship Id="rId9" Type="http://schemas.openxmlformats.org/officeDocument/2006/relationships/image" Target="../media/image55.png"/><Relationship Id="rId14" Type="http://schemas.openxmlformats.org/officeDocument/2006/relationships/image" Target="../media/image60.sv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6.svg"/><Relationship Id="rId7" Type="http://schemas.openxmlformats.org/officeDocument/2006/relationships/image" Target="../media/image6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48.svg"/><Relationship Id="rId10" Type="http://schemas.openxmlformats.org/officeDocument/2006/relationships/image" Target="../media/image68.png"/><Relationship Id="rId4" Type="http://schemas.openxmlformats.org/officeDocument/2006/relationships/image" Target="../media/image47.png"/><Relationship Id="rId9" Type="http://schemas.openxmlformats.org/officeDocument/2006/relationships/image" Target="../media/image67.sv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6.svg"/><Relationship Id="rId7" Type="http://schemas.openxmlformats.org/officeDocument/2006/relationships/image" Target="../media/image6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48.svg"/><Relationship Id="rId10" Type="http://schemas.openxmlformats.org/officeDocument/2006/relationships/image" Target="../media/image68.png"/><Relationship Id="rId4" Type="http://schemas.openxmlformats.org/officeDocument/2006/relationships/image" Target="../media/image47.png"/><Relationship Id="rId9" Type="http://schemas.openxmlformats.org/officeDocument/2006/relationships/image" Target="../media/image6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E1E6"/>
        </a:solidFill>
        <a:effectLst/>
      </p:bgPr>
    </p:bg>
    <p:spTree>
      <p:nvGrpSpPr>
        <p:cNvPr id="1" name=""/>
        <p:cNvGrpSpPr/>
        <p:nvPr/>
      </p:nvGrpSpPr>
      <p:grpSpPr>
        <a:xfrm>
          <a:off x="0" y="0"/>
          <a:ext cx="0" cy="0"/>
          <a:chOff x="0" y="0"/>
          <a:chExt cx="0" cy="0"/>
        </a:xfrm>
      </p:grpSpPr>
      <p:sp>
        <p:nvSpPr>
          <p:cNvPr id="2" name="Freeform 2"/>
          <p:cNvSpPr/>
          <p:nvPr/>
        </p:nvSpPr>
        <p:spPr>
          <a:xfrm rot="-347643">
            <a:off x="3502327" y="974653"/>
            <a:ext cx="11283345" cy="8337693"/>
          </a:xfrm>
          <a:custGeom>
            <a:avLst/>
            <a:gdLst/>
            <a:ahLst/>
            <a:cxnLst/>
            <a:rect l="l" t="t" r="r" b="b"/>
            <a:pathLst>
              <a:path w="11283345" h="8337693">
                <a:moveTo>
                  <a:pt x="0" y="0"/>
                </a:moveTo>
                <a:lnTo>
                  <a:pt x="11283346" y="0"/>
                </a:lnTo>
                <a:lnTo>
                  <a:pt x="11283346" y="8337694"/>
                </a:lnTo>
                <a:lnTo>
                  <a:pt x="0" y="8337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TextBox 3"/>
          <p:cNvSpPr txBox="1"/>
          <p:nvPr/>
        </p:nvSpPr>
        <p:spPr>
          <a:xfrm rot="-364670">
            <a:off x="5001210" y="2977031"/>
            <a:ext cx="8305492" cy="1588814"/>
          </a:xfrm>
          <a:prstGeom prst="rect">
            <a:avLst/>
          </a:prstGeom>
        </p:spPr>
        <p:txBody>
          <a:bodyPr lIns="0" tIns="0" rIns="0" bIns="0" rtlCol="0" anchor="t">
            <a:spAutoFit/>
          </a:bodyPr>
          <a:lstStyle/>
          <a:p>
            <a:pPr algn="ctr">
              <a:lnSpc>
                <a:spcPts val="6031"/>
              </a:lnSpc>
            </a:pPr>
            <a:r>
              <a:rPr lang="en-US" sz="6701">
                <a:solidFill>
                  <a:srgbClr val="000000"/>
                </a:solidFill>
                <a:latin typeface="Adigiana Toybox"/>
              </a:rPr>
              <a:t>DİN KÜLTÜRÜ VE AHLAK BILGISI</a:t>
            </a:r>
          </a:p>
        </p:txBody>
      </p:sp>
      <p:sp>
        <p:nvSpPr>
          <p:cNvPr id="4" name="Freeform 4"/>
          <p:cNvSpPr/>
          <p:nvPr/>
        </p:nvSpPr>
        <p:spPr>
          <a:xfrm>
            <a:off x="1028700" y="1419251"/>
            <a:ext cx="3640094" cy="3362628"/>
          </a:xfrm>
          <a:custGeom>
            <a:avLst/>
            <a:gdLst/>
            <a:ahLst/>
            <a:cxnLst/>
            <a:rect l="l" t="t" r="r" b="b"/>
            <a:pathLst>
              <a:path w="3640094" h="3362628">
                <a:moveTo>
                  <a:pt x="0" y="0"/>
                </a:moveTo>
                <a:lnTo>
                  <a:pt x="3640094" y="0"/>
                </a:lnTo>
                <a:lnTo>
                  <a:pt x="3640094" y="3362628"/>
                </a:lnTo>
                <a:lnTo>
                  <a:pt x="0" y="3362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15015444" y="-598855"/>
            <a:ext cx="3632590" cy="4036212"/>
          </a:xfrm>
          <a:custGeom>
            <a:avLst/>
            <a:gdLst/>
            <a:ahLst/>
            <a:cxnLst/>
            <a:rect l="l" t="t" r="r" b="b"/>
            <a:pathLst>
              <a:path w="3632590" h="4036212">
                <a:moveTo>
                  <a:pt x="0" y="0"/>
                </a:moveTo>
                <a:lnTo>
                  <a:pt x="3632591" y="0"/>
                </a:lnTo>
                <a:lnTo>
                  <a:pt x="3632591" y="4036212"/>
                </a:lnTo>
                <a:lnTo>
                  <a:pt x="0" y="40362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rot="-330716">
            <a:off x="8499461" y="7604482"/>
            <a:ext cx="2319841" cy="2311406"/>
          </a:xfrm>
          <a:custGeom>
            <a:avLst/>
            <a:gdLst/>
            <a:ahLst/>
            <a:cxnLst/>
            <a:rect l="l" t="t" r="r" b="b"/>
            <a:pathLst>
              <a:path w="2319841" h="2311406">
                <a:moveTo>
                  <a:pt x="0" y="0"/>
                </a:moveTo>
                <a:lnTo>
                  <a:pt x="2319841" y="0"/>
                </a:lnTo>
                <a:lnTo>
                  <a:pt x="2319841" y="2311406"/>
                </a:lnTo>
                <a:lnTo>
                  <a:pt x="0" y="23114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a:off x="0" y="8855941"/>
            <a:ext cx="4374870" cy="1431059"/>
          </a:xfrm>
          <a:custGeom>
            <a:avLst/>
            <a:gdLst/>
            <a:ahLst/>
            <a:cxnLst/>
            <a:rect l="l" t="t" r="r" b="b"/>
            <a:pathLst>
              <a:path w="4374870" h="1431059">
                <a:moveTo>
                  <a:pt x="0" y="0"/>
                </a:moveTo>
                <a:lnTo>
                  <a:pt x="4374870" y="0"/>
                </a:lnTo>
                <a:lnTo>
                  <a:pt x="4374870" y="1431059"/>
                </a:lnTo>
                <a:lnTo>
                  <a:pt x="0" y="1431059"/>
                </a:lnTo>
                <a:lnTo>
                  <a:pt x="0" y="0"/>
                </a:lnTo>
                <a:close/>
              </a:path>
            </a:pathLst>
          </a:custGeom>
          <a:blipFill>
            <a:blip r:embed="rId10"/>
            <a:stretch>
              <a:fillRect t="-107582" b="-98126"/>
            </a:stretch>
          </a:blipFill>
        </p:spPr>
        <p:txBody>
          <a:bodyPr/>
          <a:lstStyle/>
          <a:p>
            <a:endParaRPr lang="tr-TR"/>
          </a:p>
        </p:txBody>
      </p:sp>
      <p:sp>
        <p:nvSpPr>
          <p:cNvPr id="8" name="Freeform 8"/>
          <p:cNvSpPr/>
          <p:nvPr/>
        </p:nvSpPr>
        <p:spPr>
          <a:xfrm>
            <a:off x="12589324" y="6152324"/>
            <a:ext cx="5176768" cy="3869634"/>
          </a:xfrm>
          <a:custGeom>
            <a:avLst/>
            <a:gdLst/>
            <a:ahLst/>
            <a:cxnLst/>
            <a:rect l="l" t="t" r="r" b="b"/>
            <a:pathLst>
              <a:path w="5176768" h="3869634">
                <a:moveTo>
                  <a:pt x="0" y="0"/>
                </a:moveTo>
                <a:lnTo>
                  <a:pt x="5176768" y="0"/>
                </a:lnTo>
                <a:lnTo>
                  <a:pt x="5176768" y="3869634"/>
                </a:lnTo>
                <a:lnTo>
                  <a:pt x="0" y="38696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9" name="TextBox 9"/>
          <p:cNvSpPr txBox="1"/>
          <p:nvPr/>
        </p:nvSpPr>
        <p:spPr>
          <a:xfrm rot="-345313">
            <a:off x="6360311" y="6583236"/>
            <a:ext cx="6101162" cy="669926"/>
          </a:xfrm>
          <a:prstGeom prst="rect">
            <a:avLst/>
          </a:prstGeom>
        </p:spPr>
        <p:txBody>
          <a:bodyPr lIns="0" tIns="0" rIns="0" bIns="0" rtlCol="0" anchor="t">
            <a:spAutoFit/>
          </a:bodyPr>
          <a:lstStyle/>
          <a:p>
            <a:pPr algn="ctr">
              <a:lnSpc>
                <a:spcPts val="5599"/>
              </a:lnSpc>
            </a:pPr>
            <a:r>
              <a:rPr lang="en-US" sz="3999">
                <a:solidFill>
                  <a:srgbClr val="000000"/>
                </a:solidFill>
                <a:latin typeface="Adigiana Toybox"/>
              </a:rPr>
              <a:t>İSLAM’I TANIYALIM</a:t>
            </a:r>
          </a:p>
        </p:txBody>
      </p:sp>
      <p:sp>
        <p:nvSpPr>
          <p:cNvPr id="10" name="TextBox 10"/>
          <p:cNvSpPr txBox="1"/>
          <p:nvPr/>
        </p:nvSpPr>
        <p:spPr>
          <a:xfrm rot="-333068">
            <a:off x="6059497" y="5273272"/>
            <a:ext cx="6702789" cy="563880"/>
          </a:xfrm>
          <a:prstGeom prst="rect">
            <a:avLst/>
          </a:prstGeom>
        </p:spPr>
        <p:txBody>
          <a:bodyPr lIns="0" tIns="0" rIns="0" bIns="0" rtlCol="0" anchor="t">
            <a:spAutoFit/>
          </a:bodyPr>
          <a:lstStyle/>
          <a:p>
            <a:pPr algn="ctr">
              <a:lnSpc>
                <a:spcPts val="4619"/>
              </a:lnSpc>
            </a:pPr>
            <a:r>
              <a:rPr lang="en-US" sz="3299">
                <a:solidFill>
                  <a:srgbClr val="000000"/>
                </a:solidFill>
                <a:latin typeface="Adigiana Toybox"/>
              </a:rPr>
              <a:t>4. Sınıf 2.Ünite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sp>
        <p:nvSpPr>
          <p:cNvPr id="2" name="Freeform 2"/>
          <p:cNvSpPr/>
          <p:nvPr/>
        </p:nvSpPr>
        <p:spPr>
          <a:xfrm rot="-5542444">
            <a:off x="-1122800" y="1275851"/>
            <a:ext cx="2706564" cy="2701643"/>
          </a:xfrm>
          <a:custGeom>
            <a:avLst/>
            <a:gdLst/>
            <a:ahLst/>
            <a:cxnLst/>
            <a:rect l="l" t="t" r="r" b="b"/>
            <a:pathLst>
              <a:path w="2706564" h="2701643">
                <a:moveTo>
                  <a:pt x="0" y="0"/>
                </a:moveTo>
                <a:lnTo>
                  <a:pt x="2706564" y="0"/>
                </a:lnTo>
                <a:lnTo>
                  <a:pt x="2706564" y="2701644"/>
                </a:lnTo>
                <a:lnTo>
                  <a:pt x="0" y="270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556168" y="68488"/>
            <a:ext cx="11640837" cy="1538217"/>
            <a:chOff x="0" y="0"/>
            <a:chExt cx="14682140" cy="1940093"/>
          </a:xfrm>
        </p:grpSpPr>
        <p:sp>
          <p:nvSpPr>
            <p:cNvPr id="4" name="Freeform 4"/>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E49F9E"/>
            </a:solidFill>
          </p:spPr>
          <p:txBody>
            <a:bodyPr/>
            <a:lstStyle/>
            <a:p>
              <a:endParaRPr lang="tr-TR"/>
            </a:p>
          </p:txBody>
        </p:sp>
      </p:grpSp>
      <p:sp>
        <p:nvSpPr>
          <p:cNvPr id="5" name="Freeform 5"/>
          <p:cNvSpPr/>
          <p:nvPr/>
        </p:nvSpPr>
        <p:spPr>
          <a:xfrm rot="-60532">
            <a:off x="5151064"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3211103"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7" name="Group 7"/>
          <p:cNvGrpSpPr/>
          <p:nvPr/>
        </p:nvGrpSpPr>
        <p:grpSpPr>
          <a:xfrm>
            <a:off x="4141110" y="1606705"/>
            <a:ext cx="10171427" cy="9195482"/>
            <a:chOff x="0" y="0"/>
            <a:chExt cx="812800" cy="734812"/>
          </a:xfrm>
        </p:grpSpPr>
        <p:sp>
          <p:nvSpPr>
            <p:cNvPr id="8" name="Freeform 8"/>
            <p:cNvSpPr/>
            <p:nvPr/>
          </p:nvSpPr>
          <p:spPr>
            <a:xfrm>
              <a:off x="0" y="0"/>
              <a:ext cx="812800" cy="734812"/>
            </a:xfrm>
            <a:custGeom>
              <a:avLst/>
              <a:gdLst/>
              <a:ahLst/>
              <a:cxnLst/>
              <a:rect l="l" t="t" r="r" b="b"/>
              <a:pathLst>
                <a:path w="812800" h="734812">
                  <a:moveTo>
                    <a:pt x="406400" y="0"/>
                  </a:moveTo>
                  <a:cubicBezTo>
                    <a:pt x="181951" y="0"/>
                    <a:pt x="0" y="164493"/>
                    <a:pt x="0" y="367406"/>
                  </a:cubicBezTo>
                  <a:cubicBezTo>
                    <a:pt x="0" y="570319"/>
                    <a:pt x="181951" y="734812"/>
                    <a:pt x="406400" y="734812"/>
                  </a:cubicBezTo>
                  <a:cubicBezTo>
                    <a:pt x="630849" y="734812"/>
                    <a:pt x="812800" y="570319"/>
                    <a:pt x="812800" y="367406"/>
                  </a:cubicBezTo>
                  <a:cubicBezTo>
                    <a:pt x="812800" y="164493"/>
                    <a:pt x="630849" y="0"/>
                    <a:pt x="406400" y="0"/>
                  </a:cubicBezTo>
                  <a:close/>
                </a:path>
              </a:pathLst>
            </a:custGeom>
            <a:solidFill>
              <a:srgbClr val="DECE21"/>
            </a:solidFill>
          </p:spPr>
          <p:txBody>
            <a:bodyPr/>
            <a:lstStyle/>
            <a:p>
              <a:endParaRPr lang="tr-TR"/>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a:off x="14032508" y="7830321"/>
            <a:ext cx="3890187" cy="2055315"/>
          </a:xfrm>
          <a:custGeom>
            <a:avLst/>
            <a:gdLst/>
            <a:ahLst/>
            <a:cxnLst/>
            <a:rect l="l" t="t" r="r" b="b"/>
            <a:pathLst>
              <a:path w="3890187" h="2055315">
                <a:moveTo>
                  <a:pt x="0" y="0"/>
                </a:moveTo>
                <a:lnTo>
                  <a:pt x="3890187" y="0"/>
                </a:lnTo>
                <a:lnTo>
                  <a:pt x="3890187" y="2055315"/>
                </a:lnTo>
                <a:lnTo>
                  <a:pt x="0" y="2055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1" name="Freeform 11"/>
          <p:cNvSpPr/>
          <p:nvPr/>
        </p:nvSpPr>
        <p:spPr>
          <a:xfrm>
            <a:off x="15757244" y="3715521"/>
            <a:ext cx="1959674" cy="4114800"/>
          </a:xfrm>
          <a:custGeom>
            <a:avLst/>
            <a:gdLst/>
            <a:ahLst/>
            <a:cxnLst/>
            <a:rect l="l" t="t" r="r" b="b"/>
            <a:pathLst>
              <a:path w="1959674" h="4114800">
                <a:moveTo>
                  <a:pt x="0" y="0"/>
                </a:moveTo>
                <a:lnTo>
                  <a:pt x="1959674" y="0"/>
                </a:lnTo>
                <a:lnTo>
                  <a:pt x="19596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2" name="Freeform 12"/>
          <p:cNvSpPr/>
          <p:nvPr/>
        </p:nvSpPr>
        <p:spPr>
          <a:xfrm>
            <a:off x="245009" y="4554962"/>
            <a:ext cx="3744255" cy="3820669"/>
          </a:xfrm>
          <a:custGeom>
            <a:avLst/>
            <a:gdLst/>
            <a:ahLst/>
            <a:cxnLst/>
            <a:rect l="l" t="t" r="r" b="b"/>
            <a:pathLst>
              <a:path w="3744255" h="3820669">
                <a:moveTo>
                  <a:pt x="0" y="0"/>
                </a:moveTo>
                <a:lnTo>
                  <a:pt x="3744255" y="0"/>
                </a:lnTo>
                <a:lnTo>
                  <a:pt x="3744255" y="3820668"/>
                </a:lnTo>
                <a:lnTo>
                  <a:pt x="0" y="3820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3" name="TextBox 13"/>
          <p:cNvSpPr txBox="1"/>
          <p:nvPr/>
        </p:nvSpPr>
        <p:spPr>
          <a:xfrm>
            <a:off x="5141646" y="4533140"/>
            <a:ext cx="8170354" cy="4324838"/>
          </a:xfrm>
          <a:prstGeom prst="rect">
            <a:avLst/>
          </a:prstGeom>
        </p:spPr>
        <p:txBody>
          <a:bodyPr lIns="0" tIns="0" rIns="0" bIns="0" rtlCol="0" anchor="t">
            <a:spAutoFit/>
          </a:bodyPr>
          <a:lstStyle/>
          <a:p>
            <a:pPr algn="ctr">
              <a:lnSpc>
                <a:spcPts val="5748"/>
              </a:lnSpc>
            </a:pPr>
            <a:r>
              <a:rPr lang="en-US" sz="4105">
                <a:solidFill>
                  <a:srgbClr val="272626"/>
                </a:solidFill>
                <a:latin typeface="KG Primary Penmanship"/>
              </a:rPr>
              <a:t>İslam inancına göre Allah  her şeyi bilir, görür, işitir. Onun gücü sınırsızdır. Birşeyi yaratmak istediğinde “Ol!” demesi yeterlidir. </a:t>
            </a:r>
          </a:p>
          <a:p>
            <a:pPr algn="ctr">
              <a:lnSpc>
                <a:spcPts val="5748"/>
              </a:lnSpc>
            </a:pPr>
            <a:r>
              <a:rPr lang="en-US" sz="4105">
                <a:solidFill>
                  <a:srgbClr val="272626"/>
                </a:solidFill>
                <a:latin typeface="KG Primary Penmanship"/>
              </a:rPr>
              <a:t>Bu durum bir ayette şöyle açıklanır: “</a:t>
            </a:r>
            <a:r>
              <a:rPr lang="en-US" sz="4105">
                <a:solidFill>
                  <a:srgbClr val="A92728"/>
                </a:solidFill>
                <a:latin typeface="KG Primary Penmanship"/>
              </a:rPr>
              <a:t>Bir</a:t>
            </a:r>
          </a:p>
          <a:p>
            <a:pPr algn="ctr">
              <a:lnSpc>
                <a:spcPts val="5748"/>
              </a:lnSpc>
            </a:pPr>
            <a:r>
              <a:rPr lang="en-US" sz="4105">
                <a:solidFill>
                  <a:srgbClr val="A92728"/>
                </a:solidFill>
                <a:latin typeface="KG Primary Penmanship"/>
              </a:rPr>
              <a:t>şeyi dilediği zaman onun emri, o şeye ancak ‘Ol!</a:t>
            </a:r>
            <a:r>
              <a:rPr lang="en-US" sz="4105">
                <a:solidFill>
                  <a:srgbClr val="272626"/>
                </a:solidFill>
                <a:latin typeface="KG Primary Penmanship"/>
              </a:rPr>
              <a:t>’</a:t>
            </a:r>
            <a:r>
              <a:rPr lang="en-US" sz="4105">
                <a:solidFill>
                  <a:srgbClr val="A92728"/>
                </a:solidFill>
                <a:latin typeface="KG Primary Penmanship"/>
              </a:rPr>
              <a:t> demektir. O da hemen oluverir.</a:t>
            </a:r>
          </a:p>
        </p:txBody>
      </p:sp>
      <p:sp>
        <p:nvSpPr>
          <p:cNvPr id="14" name="TextBox 14"/>
          <p:cNvSpPr txBox="1"/>
          <p:nvPr/>
        </p:nvSpPr>
        <p:spPr>
          <a:xfrm>
            <a:off x="3770635" y="389922"/>
            <a:ext cx="10774646" cy="1590675"/>
          </a:xfrm>
          <a:prstGeom prst="rect">
            <a:avLst/>
          </a:prstGeom>
        </p:spPr>
        <p:txBody>
          <a:bodyPr lIns="0" tIns="0" rIns="0" bIns="0" rtlCol="0" anchor="t">
            <a:spAutoFit/>
          </a:bodyPr>
          <a:lstStyle/>
          <a:p>
            <a:pPr algn="ctr">
              <a:lnSpc>
                <a:spcPts val="6000"/>
              </a:lnSpc>
            </a:pPr>
            <a:r>
              <a:rPr lang="en-US" sz="5000">
                <a:solidFill>
                  <a:srgbClr val="272626"/>
                </a:solidFill>
                <a:latin typeface="Bryndan Write"/>
              </a:rPr>
              <a:t>İmanın Şartları</a:t>
            </a:r>
          </a:p>
          <a:p>
            <a:pPr algn="ctr">
              <a:lnSpc>
                <a:spcPts val="6000"/>
              </a:lnSpc>
              <a:spcBef>
                <a:spcPct val="0"/>
              </a:spcBef>
            </a:pPr>
            <a:endParaRPr lang="en-US" sz="5000">
              <a:solidFill>
                <a:srgbClr val="272626"/>
              </a:solidFill>
              <a:latin typeface="Bryndan Write"/>
            </a:endParaRPr>
          </a:p>
        </p:txBody>
      </p:sp>
      <p:sp>
        <p:nvSpPr>
          <p:cNvPr id="15" name="TextBox 15"/>
          <p:cNvSpPr txBox="1"/>
          <p:nvPr/>
        </p:nvSpPr>
        <p:spPr>
          <a:xfrm>
            <a:off x="3839501" y="3019660"/>
            <a:ext cx="10774646" cy="82867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Bryndan Write"/>
              </a:rPr>
              <a:t>1.Allah’a İman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2B8A8"/>
        </a:solidFill>
        <a:effectLst/>
      </p:bgPr>
    </p:bg>
    <p:spTree>
      <p:nvGrpSpPr>
        <p:cNvPr id="1" name=""/>
        <p:cNvGrpSpPr/>
        <p:nvPr/>
      </p:nvGrpSpPr>
      <p:grpSpPr>
        <a:xfrm>
          <a:off x="0" y="0"/>
          <a:ext cx="0" cy="0"/>
          <a:chOff x="0" y="0"/>
          <a:chExt cx="0" cy="0"/>
        </a:xfrm>
      </p:grpSpPr>
      <p:grpSp>
        <p:nvGrpSpPr>
          <p:cNvPr id="2" name="Group 2"/>
          <p:cNvGrpSpPr/>
          <p:nvPr/>
        </p:nvGrpSpPr>
        <p:grpSpPr>
          <a:xfrm>
            <a:off x="3556168" y="68488"/>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E49F9E"/>
            </a:solidFill>
          </p:spPr>
          <p:txBody>
            <a:bodyPr/>
            <a:lstStyle/>
            <a:p>
              <a:endParaRPr lang="tr-TR"/>
            </a:p>
          </p:txBody>
        </p:sp>
      </p:grpSp>
      <p:sp>
        <p:nvSpPr>
          <p:cNvPr id="4" name="Freeform 4"/>
          <p:cNvSpPr/>
          <p:nvPr/>
        </p:nvSpPr>
        <p:spPr>
          <a:xfrm rot="-60532">
            <a:off x="2312581" y="288281"/>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3162342" y="297894"/>
            <a:ext cx="1101434" cy="1079405"/>
          </a:xfrm>
          <a:custGeom>
            <a:avLst/>
            <a:gdLst/>
            <a:ahLst/>
            <a:cxnLst/>
            <a:rect l="l" t="t" r="r" b="b"/>
            <a:pathLst>
              <a:path w="1101434" h="1079405">
                <a:moveTo>
                  <a:pt x="0" y="0"/>
                </a:moveTo>
                <a:lnTo>
                  <a:pt x="1101433" y="0"/>
                </a:lnTo>
                <a:lnTo>
                  <a:pt x="1101433"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12388554" y="4675184"/>
            <a:ext cx="5768658" cy="5556636"/>
            <a:chOff x="0" y="0"/>
            <a:chExt cx="893854" cy="861001"/>
          </a:xfrm>
        </p:grpSpPr>
        <p:sp>
          <p:nvSpPr>
            <p:cNvPr id="7" name="Freeform 7"/>
            <p:cNvSpPr/>
            <p:nvPr/>
          </p:nvSpPr>
          <p:spPr>
            <a:xfrm>
              <a:off x="0" y="0"/>
              <a:ext cx="893854" cy="861001"/>
            </a:xfrm>
            <a:custGeom>
              <a:avLst/>
              <a:gdLst/>
              <a:ahLst/>
              <a:cxnLst/>
              <a:rect l="l" t="t" r="r" b="b"/>
              <a:pathLst>
                <a:path w="893854" h="861001">
                  <a:moveTo>
                    <a:pt x="446927" y="0"/>
                  </a:moveTo>
                  <a:cubicBezTo>
                    <a:pt x="200096" y="0"/>
                    <a:pt x="0" y="192742"/>
                    <a:pt x="0" y="430500"/>
                  </a:cubicBezTo>
                  <a:cubicBezTo>
                    <a:pt x="0" y="668259"/>
                    <a:pt x="200096" y="861001"/>
                    <a:pt x="446927" y="861001"/>
                  </a:cubicBezTo>
                  <a:cubicBezTo>
                    <a:pt x="693758" y="861001"/>
                    <a:pt x="893854" y="668259"/>
                    <a:pt x="893854" y="430500"/>
                  </a:cubicBezTo>
                  <a:cubicBezTo>
                    <a:pt x="893854" y="192742"/>
                    <a:pt x="693758" y="0"/>
                    <a:pt x="446927" y="0"/>
                  </a:cubicBezTo>
                  <a:close/>
                </a:path>
              </a:pathLst>
            </a:custGeom>
            <a:solidFill>
              <a:srgbClr val="FFD69C"/>
            </a:solidFill>
          </p:spPr>
          <p:txBody>
            <a:bodyPr/>
            <a:lstStyle/>
            <a:p>
              <a:endParaRPr lang="tr-T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219770" y="2165179"/>
            <a:ext cx="11474622" cy="6889962"/>
            <a:chOff x="0" y="0"/>
            <a:chExt cx="915974" cy="549999"/>
          </a:xfrm>
        </p:grpSpPr>
        <p:sp>
          <p:nvSpPr>
            <p:cNvPr id="10" name="Freeform 10"/>
            <p:cNvSpPr/>
            <p:nvPr/>
          </p:nvSpPr>
          <p:spPr>
            <a:xfrm>
              <a:off x="0" y="0"/>
              <a:ext cx="915974" cy="549999"/>
            </a:xfrm>
            <a:custGeom>
              <a:avLst/>
              <a:gdLst/>
              <a:ahLst/>
              <a:cxnLst/>
              <a:rect l="l" t="t" r="r" b="b"/>
              <a:pathLst>
                <a:path w="915974" h="549999">
                  <a:moveTo>
                    <a:pt x="457987" y="0"/>
                  </a:moveTo>
                  <a:cubicBezTo>
                    <a:pt x="205048" y="0"/>
                    <a:pt x="0" y="123121"/>
                    <a:pt x="0" y="274999"/>
                  </a:cubicBezTo>
                  <a:cubicBezTo>
                    <a:pt x="0" y="426877"/>
                    <a:pt x="205048" y="549999"/>
                    <a:pt x="457987" y="549999"/>
                  </a:cubicBezTo>
                  <a:cubicBezTo>
                    <a:pt x="710926" y="549999"/>
                    <a:pt x="915974" y="426877"/>
                    <a:pt x="915974" y="274999"/>
                  </a:cubicBezTo>
                  <a:cubicBezTo>
                    <a:pt x="915974" y="123121"/>
                    <a:pt x="710926" y="0"/>
                    <a:pt x="457987" y="0"/>
                  </a:cubicBezTo>
                  <a:close/>
                </a:path>
              </a:pathLst>
            </a:custGeom>
            <a:solidFill>
              <a:srgbClr val="FECE71"/>
            </a:solidFill>
          </p:spPr>
          <p:txBody>
            <a:bodyPr/>
            <a:lstStyle/>
            <a:p>
              <a:endParaRPr lang="tr-T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13162342" y="2244898"/>
            <a:ext cx="1849252" cy="1792093"/>
          </a:xfrm>
          <a:custGeom>
            <a:avLst/>
            <a:gdLst/>
            <a:ahLst/>
            <a:cxnLst/>
            <a:rect l="l" t="t" r="r" b="b"/>
            <a:pathLst>
              <a:path w="1849252" h="1792093">
                <a:moveTo>
                  <a:pt x="0" y="0"/>
                </a:moveTo>
                <a:lnTo>
                  <a:pt x="1849251" y="0"/>
                </a:lnTo>
                <a:lnTo>
                  <a:pt x="1849251" y="1792093"/>
                </a:lnTo>
                <a:lnTo>
                  <a:pt x="0" y="1792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3" name="Freeform 13"/>
          <p:cNvSpPr/>
          <p:nvPr/>
        </p:nvSpPr>
        <p:spPr>
          <a:xfrm>
            <a:off x="663704" y="8192949"/>
            <a:ext cx="1849477" cy="1721695"/>
          </a:xfrm>
          <a:custGeom>
            <a:avLst/>
            <a:gdLst/>
            <a:ahLst/>
            <a:cxnLst/>
            <a:rect l="l" t="t" r="r" b="b"/>
            <a:pathLst>
              <a:path w="1849477" h="1721695">
                <a:moveTo>
                  <a:pt x="0" y="0"/>
                </a:moveTo>
                <a:lnTo>
                  <a:pt x="1849477" y="0"/>
                </a:lnTo>
                <a:lnTo>
                  <a:pt x="1849477" y="1721695"/>
                </a:lnTo>
                <a:lnTo>
                  <a:pt x="0" y="1721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4" name="Freeform 14"/>
          <p:cNvSpPr/>
          <p:nvPr/>
        </p:nvSpPr>
        <p:spPr>
          <a:xfrm>
            <a:off x="3932254" y="-131452"/>
            <a:ext cx="2806278" cy="3017503"/>
          </a:xfrm>
          <a:custGeom>
            <a:avLst/>
            <a:gdLst/>
            <a:ahLst/>
            <a:cxnLst/>
            <a:rect l="l" t="t" r="r" b="b"/>
            <a:pathLst>
              <a:path w="2806278" h="3017503">
                <a:moveTo>
                  <a:pt x="0" y="0"/>
                </a:moveTo>
                <a:lnTo>
                  <a:pt x="2806278" y="0"/>
                </a:lnTo>
                <a:lnTo>
                  <a:pt x="2806278" y="3017503"/>
                </a:lnTo>
                <a:lnTo>
                  <a:pt x="0" y="30175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5" name="Freeform 15"/>
          <p:cNvSpPr/>
          <p:nvPr/>
        </p:nvSpPr>
        <p:spPr>
          <a:xfrm>
            <a:off x="10505982" y="6952874"/>
            <a:ext cx="2376821" cy="2961770"/>
          </a:xfrm>
          <a:custGeom>
            <a:avLst/>
            <a:gdLst/>
            <a:ahLst/>
            <a:cxnLst/>
            <a:rect l="l" t="t" r="r" b="b"/>
            <a:pathLst>
              <a:path w="2376821" h="2961770">
                <a:moveTo>
                  <a:pt x="0" y="0"/>
                </a:moveTo>
                <a:lnTo>
                  <a:pt x="2376821" y="0"/>
                </a:lnTo>
                <a:lnTo>
                  <a:pt x="2376821" y="2961770"/>
                </a:lnTo>
                <a:lnTo>
                  <a:pt x="0" y="2961770"/>
                </a:lnTo>
                <a:lnTo>
                  <a:pt x="0" y="0"/>
                </a:lnTo>
                <a:close/>
              </a:path>
            </a:pathLst>
          </a:custGeom>
          <a:blipFill>
            <a:blip r:embed="rId10"/>
            <a:stretch>
              <a:fillRect/>
            </a:stretch>
          </a:blipFill>
        </p:spPr>
        <p:txBody>
          <a:bodyPr/>
          <a:lstStyle/>
          <a:p>
            <a:endParaRPr lang="tr-TR"/>
          </a:p>
        </p:txBody>
      </p:sp>
      <p:sp>
        <p:nvSpPr>
          <p:cNvPr id="16" name="TextBox 16"/>
          <p:cNvSpPr txBox="1"/>
          <p:nvPr/>
        </p:nvSpPr>
        <p:spPr>
          <a:xfrm>
            <a:off x="13162751" y="5556250"/>
            <a:ext cx="4555208" cy="3702050"/>
          </a:xfrm>
          <a:prstGeom prst="rect">
            <a:avLst/>
          </a:prstGeom>
        </p:spPr>
        <p:txBody>
          <a:bodyPr lIns="0" tIns="0" rIns="0" bIns="0" rtlCol="0" anchor="t">
            <a:spAutoFit/>
          </a:bodyPr>
          <a:lstStyle/>
          <a:p>
            <a:pPr algn="ctr">
              <a:lnSpc>
                <a:spcPts val="4899"/>
              </a:lnSpc>
            </a:pPr>
            <a:r>
              <a:rPr lang="en-US" sz="3499">
                <a:solidFill>
                  <a:srgbClr val="272626"/>
                </a:solidFill>
                <a:latin typeface="KG Primary Penmanship"/>
              </a:rPr>
              <a:t>Melekler iyiliğin ve güzelliğin sembolüdür. Bu sebeple toplumumuzda kötülük yapmayan,</a:t>
            </a:r>
          </a:p>
          <a:p>
            <a:pPr algn="ctr">
              <a:lnSpc>
                <a:spcPts val="4899"/>
              </a:lnSpc>
            </a:pPr>
            <a:r>
              <a:rPr lang="en-US" sz="3499">
                <a:solidFill>
                  <a:srgbClr val="272626"/>
                </a:solidFill>
                <a:latin typeface="KG Primary Penmanship"/>
              </a:rPr>
              <a:t>iyi kalpli kişiler için “melek gibi insan” ifadesi kullanılır.</a:t>
            </a:r>
          </a:p>
        </p:txBody>
      </p:sp>
      <p:sp>
        <p:nvSpPr>
          <p:cNvPr id="17" name="TextBox 17"/>
          <p:cNvSpPr txBox="1"/>
          <p:nvPr/>
        </p:nvSpPr>
        <p:spPr>
          <a:xfrm>
            <a:off x="4236947" y="447072"/>
            <a:ext cx="10774646"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2. Meleklere İman </a:t>
            </a:r>
          </a:p>
        </p:txBody>
      </p:sp>
      <p:sp>
        <p:nvSpPr>
          <p:cNvPr id="18" name="TextBox 18"/>
          <p:cNvSpPr txBox="1"/>
          <p:nvPr/>
        </p:nvSpPr>
        <p:spPr>
          <a:xfrm>
            <a:off x="1022950" y="3548380"/>
            <a:ext cx="9868262" cy="4091940"/>
          </a:xfrm>
          <a:prstGeom prst="rect">
            <a:avLst/>
          </a:prstGeom>
        </p:spPr>
        <p:txBody>
          <a:bodyPr lIns="0" tIns="0" rIns="0" bIns="0" rtlCol="0" anchor="t">
            <a:spAutoFit/>
          </a:bodyPr>
          <a:lstStyle/>
          <a:p>
            <a:pPr algn="ctr">
              <a:lnSpc>
                <a:spcPts val="5459"/>
              </a:lnSpc>
            </a:pPr>
            <a:r>
              <a:rPr lang="en-US" sz="3899">
                <a:solidFill>
                  <a:srgbClr val="272626"/>
                </a:solidFill>
                <a:latin typeface="KG Primary Penmanship"/>
              </a:rPr>
              <a:t>Allah, evrende görünen varlıkların yanı sıra görünmeyen varlıklar da yaratmıştır.Görünmeyen varlıklardan biri meleklerdir.</a:t>
            </a:r>
          </a:p>
          <a:p>
            <a:pPr algn="ctr">
              <a:lnSpc>
                <a:spcPts val="5459"/>
              </a:lnSpc>
            </a:pPr>
            <a:r>
              <a:rPr lang="en-US" sz="3899">
                <a:solidFill>
                  <a:srgbClr val="272626"/>
                </a:solidFill>
                <a:latin typeface="KG Primary Penmanship"/>
              </a:rPr>
              <a:t> Melekler günah işlemezler ve Allah’ınemrini yerine getirirler. Ona ibadet ederler ve onu yüceltirler. Melekler,insanların iyiliğini ister ve bunun için Allah’a dua ederler.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grpSp>
        <p:nvGrpSpPr>
          <p:cNvPr id="2" name="Group 2"/>
          <p:cNvGrpSpPr/>
          <p:nvPr/>
        </p:nvGrpSpPr>
        <p:grpSpPr>
          <a:xfrm>
            <a:off x="3556168" y="68488"/>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56B48C"/>
            </a:solidFill>
          </p:spPr>
          <p:txBody>
            <a:bodyPr/>
            <a:lstStyle/>
            <a:p>
              <a:endParaRPr lang="tr-TR"/>
            </a:p>
          </p:txBody>
        </p:sp>
      </p:grpSp>
      <p:sp>
        <p:nvSpPr>
          <p:cNvPr id="4" name="Freeform 4"/>
          <p:cNvSpPr/>
          <p:nvPr/>
        </p:nvSpPr>
        <p:spPr>
          <a:xfrm rot="-60532">
            <a:off x="4911241"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2571576"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11105438" y="3624580"/>
            <a:ext cx="7051774" cy="5633720"/>
            <a:chOff x="0" y="0"/>
            <a:chExt cx="1092672" cy="872945"/>
          </a:xfrm>
        </p:grpSpPr>
        <p:sp>
          <p:nvSpPr>
            <p:cNvPr id="7" name="Freeform 7"/>
            <p:cNvSpPr/>
            <p:nvPr/>
          </p:nvSpPr>
          <p:spPr>
            <a:xfrm>
              <a:off x="0" y="0"/>
              <a:ext cx="1092672" cy="872945"/>
            </a:xfrm>
            <a:custGeom>
              <a:avLst/>
              <a:gdLst/>
              <a:ahLst/>
              <a:cxnLst/>
              <a:rect l="l" t="t" r="r" b="b"/>
              <a:pathLst>
                <a:path w="1092672" h="872945">
                  <a:moveTo>
                    <a:pt x="546336" y="0"/>
                  </a:moveTo>
                  <a:cubicBezTo>
                    <a:pt x="244603" y="0"/>
                    <a:pt x="0" y="195415"/>
                    <a:pt x="0" y="436472"/>
                  </a:cubicBezTo>
                  <a:cubicBezTo>
                    <a:pt x="0" y="677530"/>
                    <a:pt x="244603" y="872945"/>
                    <a:pt x="546336" y="872945"/>
                  </a:cubicBezTo>
                  <a:cubicBezTo>
                    <a:pt x="848069" y="872945"/>
                    <a:pt x="1092672" y="677530"/>
                    <a:pt x="1092672" y="436472"/>
                  </a:cubicBezTo>
                  <a:cubicBezTo>
                    <a:pt x="1092672" y="195415"/>
                    <a:pt x="848069" y="0"/>
                    <a:pt x="546336" y="0"/>
                  </a:cubicBezTo>
                  <a:close/>
                </a:path>
              </a:pathLst>
            </a:custGeom>
            <a:solidFill>
              <a:srgbClr val="7ED957"/>
            </a:solidFill>
          </p:spPr>
          <p:txBody>
            <a:bodyPr/>
            <a:lstStyle/>
            <a:p>
              <a:endParaRPr lang="tr-T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0" y="1698519"/>
            <a:ext cx="9803647" cy="5886621"/>
            <a:chOff x="0" y="0"/>
            <a:chExt cx="915974" cy="549999"/>
          </a:xfrm>
        </p:grpSpPr>
        <p:sp>
          <p:nvSpPr>
            <p:cNvPr id="10" name="Freeform 10"/>
            <p:cNvSpPr/>
            <p:nvPr/>
          </p:nvSpPr>
          <p:spPr>
            <a:xfrm>
              <a:off x="0" y="0"/>
              <a:ext cx="915974" cy="549999"/>
            </a:xfrm>
            <a:custGeom>
              <a:avLst/>
              <a:gdLst/>
              <a:ahLst/>
              <a:cxnLst/>
              <a:rect l="l" t="t" r="r" b="b"/>
              <a:pathLst>
                <a:path w="915974" h="549999">
                  <a:moveTo>
                    <a:pt x="457987" y="0"/>
                  </a:moveTo>
                  <a:cubicBezTo>
                    <a:pt x="205048" y="0"/>
                    <a:pt x="0" y="123121"/>
                    <a:pt x="0" y="274999"/>
                  </a:cubicBezTo>
                  <a:cubicBezTo>
                    <a:pt x="0" y="426877"/>
                    <a:pt x="205048" y="549999"/>
                    <a:pt x="457987" y="549999"/>
                  </a:cubicBezTo>
                  <a:cubicBezTo>
                    <a:pt x="710926" y="549999"/>
                    <a:pt x="915974" y="426877"/>
                    <a:pt x="915974" y="274999"/>
                  </a:cubicBezTo>
                  <a:cubicBezTo>
                    <a:pt x="915974" y="123121"/>
                    <a:pt x="710926" y="0"/>
                    <a:pt x="457987" y="0"/>
                  </a:cubicBezTo>
                  <a:close/>
                </a:path>
              </a:pathLst>
            </a:custGeom>
            <a:solidFill>
              <a:srgbClr val="F1CC00"/>
            </a:solidFill>
          </p:spPr>
          <p:txBody>
            <a:bodyPr/>
            <a:lstStyle/>
            <a:p>
              <a:endParaRPr lang="tr-T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454282" y="7585140"/>
            <a:ext cx="2732057" cy="2646680"/>
          </a:xfrm>
          <a:custGeom>
            <a:avLst/>
            <a:gdLst/>
            <a:ahLst/>
            <a:cxnLst/>
            <a:rect l="l" t="t" r="r" b="b"/>
            <a:pathLst>
              <a:path w="2732057" h="2646680">
                <a:moveTo>
                  <a:pt x="0" y="0"/>
                </a:moveTo>
                <a:lnTo>
                  <a:pt x="2732057" y="0"/>
                </a:lnTo>
                <a:lnTo>
                  <a:pt x="2732057" y="2646680"/>
                </a:lnTo>
                <a:lnTo>
                  <a:pt x="0" y="2646680"/>
                </a:lnTo>
                <a:lnTo>
                  <a:pt x="0" y="0"/>
                </a:lnTo>
                <a:close/>
              </a:path>
            </a:pathLst>
          </a:custGeom>
          <a:blipFill>
            <a:blip r:embed="rId4"/>
            <a:stretch>
              <a:fillRect/>
            </a:stretch>
          </a:blipFill>
        </p:spPr>
        <p:txBody>
          <a:bodyPr/>
          <a:lstStyle/>
          <a:p>
            <a:endParaRPr lang="tr-TR"/>
          </a:p>
        </p:txBody>
      </p:sp>
      <p:sp>
        <p:nvSpPr>
          <p:cNvPr id="13" name="Freeform 13"/>
          <p:cNvSpPr/>
          <p:nvPr/>
        </p:nvSpPr>
        <p:spPr>
          <a:xfrm>
            <a:off x="12769488" y="796142"/>
            <a:ext cx="2987756" cy="3700008"/>
          </a:xfrm>
          <a:custGeom>
            <a:avLst/>
            <a:gdLst/>
            <a:ahLst/>
            <a:cxnLst/>
            <a:rect l="l" t="t" r="r" b="b"/>
            <a:pathLst>
              <a:path w="2987756" h="3700008">
                <a:moveTo>
                  <a:pt x="0" y="0"/>
                </a:moveTo>
                <a:lnTo>
                  <a:pt x="2987756" y="0"/>
                </a:lnTo>
                <a:lnTo>
                  <a:pt x="2987756" y="3700008"/>
                </a:lnTo>
                <a:lnTo>
                  <a:pt x="0" y="3700008"/>
                </a:lnTo>
                <a:lnTo>
                  <a:pt x="0" y="0"/>
                </a:lnTo>
                <a:close/>
              </a:path>
            </a:pathLst>
          </a:custGeom>
          <a:blipFill>
            <a:blip r:embed="rId5"/>
            <a:stretch>
              <a:fillRect/>
            </a:stretch>
          </a:blipFill>
        </p:spPr>
        <p:txBody>
          <a:bodyPr/>
          <a:lstStyle/>
          <a:p>
            <a:endParaRPr lang="tr-TR"/>
          </a:p>
        </p:txBody>
      </p:sp>
      <p:sp>
        <p:nvSpPr>
          <p:cNvPr id="14" name="Freeform 14"/>
          <p:cNvSpPr/>
          <p:nvPr/>
        </p:nvSpPr>
        <p:spPr>
          <a:xfrm>
            <a:off x="6459204" y="6676177"/>
            <a:ext cx="5544450" cy="3610823"/>
          </a:xfrm>
          <a:custGeom>
            <a:avLst/>
            <a:gdLst/>
            <a:ahLst/>
            <a:cxnLst/>
            <a:rect l="l" t="t" r="r" b="b"/>
            <a:pathLst>
              <a:path w="5544450" h="3610823">
                <a:moveTo>
                  <a:pt x="0" y="0"/>
                </a:moveTo>
                <a:lnTo>
                  <a:pt x="5544449" y="0"/>
                </a:lnTo>
                <a:lnTo>
                  <a:pt x="5544449" y="3610823"/>
                </a:lnTo>
                <a:lnTo>
                  <a:pt x="0" y="36108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5" name="TextBox 15"/>
          <p:cNvSpPr txBox="1"/>
          <p:nvPr/>
        </p:nvSpPr>
        <p:spPr>
          <a:xfrm>
            <a:off x="11800654" y="4642945"/>
            <a:ext cx="5661342" cy="3702050"/>
          </a:xfrm>
          <a:prstGeom prst="rect">
            <a:avLst/>
          </a:prstGeom>
        </p:spPr>
        <p:txBody>
          <a:bodyPr lIns="0" tIns="0" rIns="0" bIns="0" rtlCol="0" anchor="t">
            <a:spAutoFit/>
          </a:bodyPr>
          <a:lstStyle/>
          <a:p>
            <a:pPr algn="ctr">
              <a:lnSpc>
                <a:spcPts val="4899"/>
              </a:lnSpc>
            </a:pPr>
            <a:r>
              <a:rPr lang="en-US" sz="3499">
                <a:solidFill>
                  <a:srgbClr val="272626"/>
                </a:solidFill>
                <a:latin typeface="KG Primary Penmanship"/>
              </a:rPr>
              <a:t>Rabbimiz, insanlardan, ilahi kitaplarda yer alan bilgilere uymalarını istemiştir. Gönderdiği kitaplarda belirttiği emir ve yasaklara uygun yaşayanların, dünyada ve ahirette mutluluğa</a:t>
            </a:r>
          </a:p>
          <a:p>
            <a:pPr algn="ctr">
              <a:lnSpc>
                <a:spcPts val="4899"/>
              </a:lnSpc>
            </a:pPr>
            <a:r>
              <a:rPr lang="en-US" sz="3499">
                <a:solidFill>
                  <a:srgbClr val="272626"/>
                </a:solidFill>
                <a:latin typeface="KG Primary Penmanship"/>
              </a:rPr>
              <a:t>ulaşacağını haber vermiştir</a:t>
            </a:r>
          </a:p>
        </p:txBody>
      </p:sp>
      <p:sp>
        <p:nvSpPr>
          <p:cNvPr id="16" name="TextBox 16"/>
          <p:cNvSpPr txBox="1"/>
          <p:nvPr/>
        </p:nvSpPr>
        <p:spPr>
          <a:xfrm>
            <a:off x="3756677" y="447072"/>
            <a:ext cx="10774646"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 Kitaplara İman </a:t>
            </a:r>
          </a:p>
        </p:txBody>
      </p:sp>
      <p:sp>
        <p:nvSpPr>
          <p:cNvPr id="17" name="TextBox 17"/>
          <p:cNvSpPr txBox="1"/>
          <p:nvPr/>
        </p:nvSpPr>
        <p:spPr>
          <a:xfrm>
            <a:off x="155055" y="2583575"/>
            <a:ext cx="9515760" cy="3948495"/>
          </a:xfrm>
          <a:prstGeom prst="rect">
            <a:avLst/>
          </a:prstGeom>
        </p:spPr>
        <p:txBody>
          <a:bodyPr lIns="0" tIns="0" rIns="0" bIns="0" rtlCol="0" anchor="t">
            <a:spAutoFit/>
          </a:bodyPr>
          <a:lstStyle/>
          <a:p>
            <a:pPr algn="ctr">
              <a:lnSpc>
                <a:spcPts val="5264"/>
              </a:lnSpc>
            </a:pPr>
            <a:r>
              <a:rPr lang="en-US" sz="3760">
                <a:solidFill>
                  <a:srgbClr val="272626"/>
                </a:solidFill>
                <a:latin typeface="KG Primary Penmanship"/>
              </a:rPr>
              <a:t>Yüce Allah, insanlara akıl ve düşünme</a:t>
            </a:r>
          </a:p>
          <a:p>
            <a:pPr algn="ctr">
              <a:lnSpc>
                <a:spcPts val="5264"/>
              </a:lnSpc>
            </a:pPr>
            <a:r>
              <a:rPr lang="en-US" sz="3760">
                <a:solidFill>
                  <a:srgbClr val="272626"/>
                </a:solidFill>
                <a:latin typeface="KG Primary Penmanship"/>
              </a:rPr>
              <a:t>özelliği vermiştir. Bunun yanında onları iyiye ve</a:t>
            </a:r>
          </a:p>
          <a:p>
            <a:pPr algn="ctr">
              <a:lnSpc>
                <a:spcPts val="5264"/>
              </a:lnSpc>
            </a:pPr>
            <a:r>
              <a:rPr lang="en-US" sz="3760">
                <a:solidFill>
                  <a:srgbClr val="272626"/>
                </a:solidFill>
                <a:latin typeface="KG Primary Penmanship"/>
              </a:rPr>
              <a:t>doğruya yöneltmek, kötülüklerden sakındırmak</a:t>
            </a:r>
          </a:p>
          <a:p>
            <a:pPr algn="ctr">
              <a:lnSpc>
                <a:spcPts val="5264"/>
              </a:lnSpc>
            </a:pPr>
            <a:r>
              <a:rPr lang="en-US" sz="3760">
                <a:solidFill>
                  <a:srgbClr val="272626"/>
                </a:solidFill>
                <a:latin typeface="KG Primary Penmanship"/>
              </a:rPr>
              <a:t>için ilahi kitaplar göndermiştir. İlahi kitaplarda</a:t>
            </a:r>
          </a:p>
          <a:p>
            <a:pPr algn="ctr">
              <a:lnSpc>
                <a:spcPts val="5264"/>
              </a:lnSpc>
            </a:pPr>
            <a:r>
              <a:rPr lang="en-US" sz="3760">
                <a:solidFill>
                  <a:srgbClr val="272626"/>
                </a:solidFill>
                <a:latin typeface="KG Primary Penmanship"/>
              </a:rPr>
              <a:t>inanılması gereken esaslar, ibadetler, ahlak kuralları</a:t>
            </a:r>
          </a:p>
          <a:p>
            <a:pPr algn="ctr">
              <a:lnSpc>
                <a:spcPts val="5264"/>
              </a:lnSpc>
            </a:pPr>
            <a:r>
              <a:rPr lang="en-US" sz="3760">
                <a:solidFill>
                  <a:srgbClr val="272626"/>
                </a:solidFill>
                <a:latin typeface="KG Primary Penmanship"/>
              </a:rPr>
              <a:t>vb. konularda insanlara bilgiler verilmiştir</a:t>
            </a:r>
          </a:p>
        </p:txBody>
      </p:sp>
      <p:sp>
        <p:nvSpPr>
          <p:cNvPr id="18" name="TextBox 18"/>
          <p:cNvSpPr txBox="1"/>
          <p:nvPr/>
        </p:nvSpPr>
        <p:spPr>
          <a:xfrm>
            <a:off x="7174094" y="7527990"/>
            <a:ext cx="4404986" cy="1893570"/>
          </a:xfrm>
          <a:prstGeom prst="rect">
            <a:avLst/>
          </a:prstGeom>
        </p:spPr>
        <p:txBody>
          <a:bodyPr lIns="0" tIns="0" rIns="0" bIns="0" rtlCol="0" anchor="t">
            <a:spAutoFit/>
          </a:bodyPr>
          <a:lstStyle/>
          <a:p>
            <a:pPr algn="ctr">
              <a:lnSpc>
                <a:spcPts val="3780"/>
              </a:lnSpc>
            </a:pPr>
            <a:r>
              <a:rPr lang="en-US" sz="2700">
                <a:solidFill>
                  <a:srgbClr val="272626"/>
                </a:solidFill>
                <a:latin typeface="Abril Fatface"/>
              </a:rPr>
              <a:t>İlahi kitaplar dört tanedir. Bunlar; </a:t>
            </a:r>
          </a:p>
          <a:p>
            <a:pPr algn="ctr">
              <a:lnSpc>
                <a:spcPts val="3780"/>
              </a:lnSpc>
            </a:pPr>
            <a:r>
              <a:rPr lang="en-US" sz="2700">
                <a:solidFill>
                  <a:srgbClr val="272626"/>
                </a:solidFill>
                <a:latin typeface="Abril Fatface"/>
              </a:rPr>
              <a:t>Tevrat, Zebur, İncil ve Kur’an-ı Kerim’dir.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grpSp>
        <p:nvGrpSpPr>
          <p:cNvPr id="2" name="Group 2"/>
          <p:cNvGrpSpPr/>
          <p:nvPr/>
        </p:nvGrpSpPr>
        <p:grpSpPr>
          <a:xfrm>
            <a:off x="3556168" y="68488"/>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56B48C"/>
            </a:solidFill>
          </p:spPr>
          <p:txBody>
            <a:bodyPr/>
            <a:lstStyle/>
            <a:p>
              <a:endParaRPr lang="tr-TR"/>
            </a:p>
          </p:txBody>
        </p:sp>
      </p:grpSp>
      <p:sp>
        <p:nvSpPr>
          <p:cNvPr id="4" name="Freeform 4"/>
          <p:cNvSpPr/>
          <p:nvPr/>
        </p:nvSpPr>
        <p:spPr>
          <a:xfrm rot="-60532">
            <a:off x="4152002" y="288281"/>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2571576"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11108745" y="4334335"/>
            <a:ext cx="7051774" cy="5633720"/>
            <a:chOff x="0" y="0"/>
            <a:chExt cx="1092672" cy="872945"/>
          </a:xfrm>
        </p:grpSpPr>
        <p:sp>
          <p:nvSpPr>
            <p:cNvPr id="7" name="Freeform 7"/>
            <p:cNvSpPr/>
            <p:nvPr/>
          </p:nvSpPr>
          <p:spPr>
            <a:xfrm>
              <a:off x="0" y="0"/>
              <a:ext cx="1092672" cy="872945"/>
            </a:xfrm>
            <a:custGeom>
              <a:avLst/>
              <a:gdLst/>
              <a:ahLst/>
              <a:cxnLst/>
              <a:rect l="l" t="t" r="r" b="b"/>
              <a:pathLst>
                <a:path w="1092672" h="872945">
                  <a:moveTo>
                    <a:pt x="546336" y="0"/>
                  </a:moveTo>
                  <a:cubicBezTo>
                    <a:pt x="244603" y="0"/>
                    <a:pt x="0" y="195415"/>
                    <a:pt x="0" y="436472"/>
                  </a:cubicBezTo>
                  <a:cubicBezTo>
                    <a:pt x="0" y="677530"/>
                    <a:pt x="244603" y="872945"/>
                    <a:pt x="546336" y="872945"/>
                  </a:cubicBezTo>
                  <a:cubicBezTo>
                    <a:pt x="848069" y="872945"/>
                    <a:pt x="1092672" y="677530"/>
                    <a:pt x="1092672" y="436472"/>
                  </a:cubicBezTo>
                  <a:cubicBezTo>
                    <a:pt x="1092672" y="195415"/>
                    <a:pt x="848069" y="0"/>
                    <a:pt x="546336" y="0"/>
                  </a:cubicBezTo>
                  <a:close/>
                </a:path>
              </a:pathLst>
            </a:custGeom>
            <a:solidFill>
              <a:srgbClr val="7ED957"/>
            </a:solidFill>
          </p:spPr>
          <p:txBody>
            <a:bodyPr/>
            <a:lstStyle/>
            <a:p>
              <a:endParaRPr lang="tr-T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376086" y="1786250"/>
            <a:ext cx="11800654" cy="6558745"/>
            <a:chOff x="0" y="0"/>
            <a:chExt cx="1019322" cy="566534"/>
          </a:xfrm>
        </p:grpSpPr>
        <p:sp>
          <p:nvSpPr>
            <p:cNvPr id="10" name="Freeform 10"/>
            <p:cNvSpPr/>
            <p:nvPr/>
          </p:nvSpPr>
          <p:spPr>
            <a:xfrm>
              <a:off x="0" y="0"/>
              <a:ext cx="1019322" cy="566534"/>
            </a:xfrm>
            <a:custGeom>
              <a:avLst/>
              <a:gdLst/>
              <a:ahLst/>
              <a:cxnLst/>
              <a:rect l="l" t="t" r="r" b="b"/>
              <a:pathLst>
                <a:path w="1019322" h="566534">
                  <a:moveTo>
                    <a:pt x="509661" y="0"/>
                  </a:moveTo>
                  <a:cubicBezTo>
                    <a:pt x="228183" y="0"/>
                    <a:pt x="0" y="126823"/>
                    <a:pt x="0" y="283267"/>
                  </a:cubicBezTo>
                  <a:cubicBezTo>
                    <a:pt x="0" y="439711"/>
                    <a:pt x="228183" y="566534"/>
                    <a:pt x="509661" y="566534"/>
                  </a:cubicBezTo>
                  <a:cubicBezTo>
                    <a:pt x="791139" y="566534"/>
                    <a:pt x="1019322" y="439711"/>
                    <a:pt x="1019322" y="283267"/>
                  </a:cubicBezTo>
                  <a:cubicBezTo>
                    <a:pt x="1019322" y="126823"/>
                    <a:pt x="791139" y="0"/>
                    <a:pt x="509661" y="0"/>
                  </a:cubicBezTo>
                  <a:close/>
                </a:path>
              </a:pathLst>
            </a:custGeom>
            <a:solidFill>
              <a:srgbClr val="F1CC00"/>
            </a:solidFill>
          </p:spPr>
          <p:txBody>
            <a:bodyPr/>
            <a:lstStyle/>
            <a:p>
              <a:endParaRPr lang="tr-T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14330814" y="576112"/>
            <a:ext cx="3636081" cy="3758224"/>
          </a:xfrm>
          <a:custGeom>
            <a:avLst/>
            <a:gdLst/>
            <a:ahLst/>
            <a:cxnLst/>
            <a:rect l="l" t="t" r="r" b="b"/>
            <a:pathLst>
              <a:path w="3636081" h="3758224">
                <a:moveTo>
                  <a:pt x="0" y="0"/>
                </a:moveTo>
                <a:lnTo>
                  <a:pt x="3636082" y="0"/>
                </a:lnTo>
                <a:lnTo>
                  <a:pt x="3636082" y="3758223"/>
                </a:lnTo>
                <a:lnTo>
                  <a:pt x="0" y="37582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3" name="Freeform 13"/>
          <p:cNvSpPr/>
          <p:nvPr/>
        </p:nvSpPr>
        <p:spPr>
          <a:xfrm>
            <a:off x="4142585" y="7135812"/>
            <a:ext cx="4442655" cy="3076539"/>
          </a:xfrm>
          <a:custGeom>
            <a:avLst/>
            <a:gdLst/>
            <a:ahLst/>
            <a:cxnLst/>
            <a:rect l="l" t="t" r="r" b="b"/>
            <a:pathLst>
              <a:path w="4442655" h="3076539">
                <a:moveTo>
                  <a:pt x="0" y="0"/>
                </a:moveTo>
                <a:lnTo>
                  <a:pt x="4442655" y="0"/>
                </a:lnTo>
                <a:lnTo>
                  <a:pt x="4442655" y="3076539"/>
                </a:lnTo>
                <a:lnTo>
                  <a:pt x="0" y="3076539"/>
                </a:lnTo>
                <a:lnTo>
                  <a:pt x="0" y="0"/>
                </a:lnTo>
                <a:close/>
              </a:path>
            </a:pathLst>
          </a:custGeom>
          <a:blipFill>
            <a:blip r:embed="rId6"/>
            <a:stretch>
              <a:fillRect/>
            </a:stretch>
          </a:blipFill>
        </p:spPr>
        <p:txBody>
          <a:bodyPr/>
          <a:lstStyle/>
          <a:p>
            <a:endParaRPr lang="tr-TR"/>
          </a:p>
        </p:txBody>
      </p:sp>
      <p:sp>
        <p:nvSpPr>
          <p:cNvPr id="14" name="Freeform 14"/>
          <p:cNvSpPr/>
          <p:nvPr/>
        </p:nvSpPr>
        <p:spPr>
          <a:xfrm>
            <a:off x="770518" y="415142"/>
            <a:ext cx="2367171" cy="2501634"/>
          </a:xfrm>
          <a:custGeom>
            <a:avLst/>
            <a:gdLst/>
            <a:ahLst/>
            <a:cxnLst/>
            <a:rect l="l" t="t" r="r" b="b"/>
            <a:pathLst>
              <a:path w="2367171" h="2501634">
                <a:moveTo>
                  <a:pt x="0" y="0"/>
                </a:moveTo>
                <a:lnTo>
                  <a:pt x="2367171" y="0"/>
                </a:lnTo>
                <a:lnTo>
                  <a:pt x="2367171" y="2501634"/>
                </a:lnTo>
                <a:lnTo>
                  <a:pt x="0" y="2501634"/>
                </a:lnTo>
                <a:lnTo>
                  <a:pt x="0" y="0"/>
                </a:lnTo>
                <a:close/>
              </a:path>
            </a:pathLst>
          </a:custGeom>
          <a:blipFill>
            <a:blip r:embed="rId7"/>
            <a:stretch>
              <a:fillRect/>
            </a:stretch>
          </a:blipFill>
        </p:spPr>
        <p:txBody>
          <a:bodyPr/>
          <a:lstStyle/>
          <a:p>
            <a:endParaRPr lang="tr-TR"/>
          </a:p>
        </p:txBody>
      </p:sp>
      <p:sp>
        <p:nvSpPr>
          <p:cNvPr id="15" name="TextBox 15"/>
          <p:cNvSpPr txBox="1"/>
          <p:nvPr/>
        </p:nvSpPr>
        <p:spPr>
          <a:xfrm>
            <a:off x="11720694" y="4937125"/>
            <a:ext cx="5827878" cy="4321175"/>
          </a:xfrm>
          <a:prstGeom prst="rect">
            <a:avLst/>
          </a:prstGeom>
        </p:spPr>
        <p:txBody>
          <a:bodyPr lIns="0" tIns="0" rIns="0" bIns="0" rtlCol="0" anchor="t">
            <a:spAutoFit/>
          </a:bodyPr>
          <a:lstStyle/>
          <a:p>
            <a:pPr algn="ctr">
              <a:lnSpc>
                <a:spcPts val="4899"/>
              </a:lnSpc>
            </a:pPr>
            <a:r>
              <a:rPr lang="en-US" sz="3499">
                <a:solidFill>
                  <a:srgbClr val="272626"/>
                </a:solidFill>
                <a:latin typeface="KG Primary Penmanship"/>
              </a:rPr>
              <a:t>Peygamberler, insanlara,</a:t>
            </a:r>
          </a:p>
          <a:p>
            <a:pPr algn="ctr">
              <a:lnSpc>
                <a:spcPts val="4899"/>
              </a:lnSpc>
            </a:pPr>
            <a:r>
              <a:rPr lang="en-US" sz="3499">
                <a:solidFill>
                  <a:srgbClr val="272626"/>
                </a:solidFill>
                <a:latin typeface="KG Primary Penmanship"/>
              </a:rPr>
              <a:t>Allah’a inanmanın ve ona ibadet etmenin gerekliliğini açıklamışlardır. Onlara, nasıl ibadet edileceğini öğretmişlerdir. İnsanları iyiye, doğruya ve güzele yönlendirmişler; onları her türlü kötülükten sakındırmışlardır.</a:t>
            </a:r>
          </a:p>
        </p:txBody>
      </p:sp>
      <p:sp>
        <p:nvSpPr>
          <p:cNvPr id="16" name="TextBox 16"/>
          <p:cNvSpPr txBox="1"/>
          <p:nvPr/>
        </p:nvSpPr>
        <p:spPr>
          <a:xfrm>
            <a:off x="3556168" y="405617"/>
            <a:ext cx="10774646"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4. Peygamberlere İman </a:t>
            </a:r>
          </a:p>
        </p:txBody>
      </p:sp>
      <p:sp>
        <p:nvSpPr>
          <p:cNvPr id="17" name="TextBox 17"/>
          <p:cNvSpPr txBox="1"/>
          <p:nvPr/>
        </p:nvSpPr>
        <p:spPr>
          <a:xfrm>
            <a:off x="454282" y="3053275"/>
            <a:ext cx="10444913" cy="3948495"/>
          </a:xfrm>
          <a:prstGeom prst="rect">
            <a:avLst/>
          </a:prstGeom>
        </p:spPr>
        <p:txBody>
          <a:bodyPr lIns="0" tIns="0" rIns="0" bIns="0" rtlCol="0" anchor="t">
            <a:spAutoFit/>
          </a:bodyPr>
          <a:lstStyle/>
          <a:p>
            <a:pPr algn="ctr">
              <a:lnSpc>
                <a:spcPts val="5264"/>
              </a:lnSpc>
            </a:pPr>
            <a:r>
              <a:rPr lang="en-US" sz="3760">
                <a:solidFill>
                  <a:srgbClr val="272626"/>
                </a:solidFill>
                <a:latin typeface="KG Primary Penmanship"/>
              </a:rPr>
              <a:t>Peygamberler, Allah’ın emir ve yasaklarını insanlara duyuran, seçilmiş kişilerdir. Onlar hem Allah’ın dinini insanlara ulaştırıp öğretmişler hem de güzel ahlaklarıyla gönderildikleri topluma örnek olmuşlardır. Allah, ilk insan Hz. Âdem’denson peygamber Hz. Muhammed’e (s.a.v.) kadar birçok peygamber göndermiştir. Bizler, Müslüman olarak peygamberlerin hepsine inanırız</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grpSp>
        <p:nvGrpSpPr>
          <p:cNvPr id="2" name="Group 2"/>
          <p:cNvGrpSpPr/>
          <p:nvPr/>
        </p:nvGrpSpPr>
        <p:grpSpPr>
          <a:xfrm>
            <a:off x="3556168" y="68488"/>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56B48C"/>
            </a:solidFill>
          </p:spPr>
          <p:txBody>
            <a:bodyPr/>
            <a:lstStyle/>
            <a:p>
              <a:endParaRPr lang="tr-TR"/>
            </a:p>
          </p:txBody>
        </p:sp>
      </p:grpSp>
      <p:sp>
        <p:nvSpPr>
          <p:cNvPr id="4" name="Freeform 4"/>
          <p:cNvSpPr/>
          <p:nvPr/>
        </p:nvSpPr>
        <p:spPr>
          <a:xfrm rot="-60532">
            <a:off x="4152002" y="288281"/>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2571576"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11108745" y="4334335"/>
            <a:ext cx="7051774" cy="4748813"/>
            <a:chOff x="0" y="0"/>
            <a:chExt cx="1092672" cy="735828"/>
          </a:xfrm>
        </p:grpSpPr>
        <p:sp>
          <p:nvSpPr>
            <p:cNvPr id="7" name="Freeform 7"/>
            <p:cNvSpPr/>
            <p:nvPr/>
          </p:nvSpPr>
          <p:spPr>
            <a:xfrm>
              <a:off x="0" y="0"/>
              <a:ext cx="1092672" cy="735828"/>
            </a:xfrm>
            <a:custGeom>
              <a:avLst/>
              <a:gdLst/>
              <a:ahLst/>
              <a:cxnLst/>
              <a:rect l="l" t="t" r="r" b="b"/>
              <a:pathLst>
                <a:path w="1092672" h="735828">
                  <a:moveTo>
                    <a:pt x="546336" y="0"/>
                  </a:moveTo>
                  <a:cubicBezTo>
                    <a:pt x="244603" y="0"/>
                    <a:pt x="0" y="164721"/>
                    <a:pt x="0" y="367914"/>
                  </a:cubicBezTo>
                  <a:cubicBezTo>
                    <a:pt x="0" y="571108"/>
                    <a:pt x="244603" y="735828"/>
                    <a:pt x="546336" y="735828"/>
                  </a:cubicBezTo>
                  <a:cubicBezTo>
                    <a:pt x="848069" y="735828"/>
                    <a:pt x="1092672" y="571108"/>
                    <a:pt x="1092672" y="367914"/>
                  </a:cubicBezTo>
                  <a:cubicBezTo>
                    <a:pt x="1092672" y="164721"/>
                    <a:pt x="848069" y="0"/>
                    <a:pt x="546336" y="0"/>
                  </a:cubicBezTo>
                  <a:close/>
                </a:path>
              </a:pathLst>
            </a:custGeom>
            <a:solidFill>
              <a:srgbClr val="7ED957"/>
            </a:solidFill>
          </p:spPr>
          <p:txBody>
            <a:bodyPr/>
            <a:lstStyle/>
            <a:p>
              <a:endParaRPr lang="tr-T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9" name="Group 9"/>
          <p:cNvGrpSpPr/>
          <p:nvPr/>
        </p:nvGrpSpPr>
        <p:grpSpPr>
          <a:xfrm>
            <a:off x="-376086" y="1786250"/>
            <a:ext cx="11800654" cy="6558745"/>
            <a:chOff x="0" y="0"/>
            <a:chExt cx="1019322" cy="566534"/>
          </a:xfrm>
        </p:grpSpPr>
        <p:sp>
          <p:nvSpPr>
            <p:cNvPr id="10" name="Freeform 10"/>
            <p:cNvSpPr/>
            <p:nvPr/>
          </p:nvSpPr>
          <p:spPr>
            <a:xfrm>
              <a:off x="0" y="0"/>
              <a:ext cx="1019322" cy="566534"/>
            </a:xfrm>
            <a:custGeom>
              <a:avLst/>
              <a:gdLst/>
              <a:ahLst/>
              <a:cxnLst/>
              <a:rect l="l" t="t" r="r" b="b"/>
              <a:pathLst>
                <a:path w="1019322" h="566534">
                  <a:moveTo>
                    <a:pt x="509661" y="0"/>
                  </a:moveTo>
                  <a:cubicBezTo>
                    <a:pt x="228183" y="0"/>
                    <a:pt x="0" y="126823"/>
                    <a:pt x="0" y="283267"/>
                  </a:cubicBezTo>
                  <a:cubicBezTo>
                    <a:pt x="0" y="439711"/>
                    <a:pt x="228183" y="566534"/>
                    <a:pt x="509661" y="566534"/>
                  </a:cubicBezTo>
                  <a:cubicBezTo>
                    <a:pt x="791139" y="566534"/>
                    <a:pt x="1019322" y="439711"/>
                    <a:pt x="1019322" y="283267"/>
                  </a:cubicBezTo>
                  <a:cubicBezTo>
                    <a:pt x="1019322" y="126823"/>
                    <a:pt x="791139" y="0"/>
                    <a:pt x="509661" y="0"/>
                  </a:cubicBezTo>
                  <a:close/>
                </a:path>
              </a:pathLst>
            </a:custGeom>
            <a:solidFill>
              <a:srgbClr val="F1CC00"/>
            </a:solidFill>
          </p:spPr>
          <p:txBody>
            <a:bodyPr/>
            <a:lstStyle/>
            <a:p>
              <a:endParaRPr lang="tr-TR"/>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2" name="Freeform 12"/>
          <p:cNvSpPr/>
          <p:nvPr/>
        </p:nvSpPr>
        <p:spPr>
          <a:xfrm>
            <a:off x="8762301" y="7142686"/>
            <a:ext cx="2346444" cy="3144314"/>
          </a:xfrm>
          <a:custGeom>
            <a:avLst/>
            <a:gdLst/>
            <a:ahLst/>
            <a:cxnLst/>
            <a:rect l="l" t="t" r="r" b="b"/>
            <a:pathLst>
              <a:path w="2346444" h="3144314">
                <a:moveTo>
                  <a:pt x="0" y="0"/>
                </a:moveTo>
                <a:lnTo>
                  <a:pt x="2346444" y="0"/>
                </a:lnTo>
                <a:lnTo>
                  <a:pt x="2346444" y="3144314"/>
                </a:lnTo>
                <a:lnTo>
                  <a:pt x="0" y="3144314"/>
                </a:lnTo>
                <a:lnTo>
                  <a:pt x="0" y="0"/>
                </a:lnTo>
                <a:close/>
              </a:path>
            </a:pathLst>
          </a:custGeom>
          <a:blipFill>
            <a:blip r:embed="rId4"/>
            <a:stretch>
              <a:fillRect/>
            </a:stretch>
          </a:blipFill>
        </p:spPr>
        <p:txBody>
          <a:bodyPr/>
          <a:lstStyle/>
          <a:p>
            <a:endParaRPr lang="tr-TR"/>
          </a:p>
        </p:txBody>
      </p:sp>
      <p:grpSp>
        <p:nvGrpSpPr>
          <p:cNvPr id="13" name="Group 13"/>
          <p:cNvGrpSpPr>
            <a:grpSpLocks noChangeAspect="1"/>
          </p:cNvGrpSpPr>
          <p:nvPr/>
        </p:nvGrpSpPr>
        <p:grpSpPr>
          <a:xfrm>
            <a:off x="13384532" y="1606705"/>
            <a:ext cx="4296775" cy="2954587"/>
            <a:chOff x="0" y="0"/>
            <a:chExt cx="6159500" cy="4235450"/>
          </a:xfrm>
        </p:grpSpPr>
        <p:sp>
          <p:nvSpPr>
            <p:cNvPr id="14" name="Freeform 14"/>
            <p:cNvSpPr/>
            <p:nvPr/>
          </p:nvSpPr>
          <p:spPr>
            <a:xfrm>
              <a:off x="0" y="0"/>
              <a:ext cx="6159500" cy="4235450"/>
            </a:xfrm>
            <a:custGeom>
              <a:avLst/>
              <a:gdLst/>
              <a:ahLst/>
              <a:cxnLst/>
              <a:rect l="l" t="t" r="r" b="b"/>
              <a:pathLst>
                <a:path w="6159500" h="4235450">
                  <a:moveTo>
                    <a:pt x="6159500" y="4235450"/>
                  </a:moveTo>
                  <a:lnTo>
                    <a:pt x="0" y="3696970"/>
                  </a:lnTo>
                  <a:lnTo>
                    <a:pt x="0" y="0"/>
                  </a:lnTo>
                  <a:lnTo>
                    <a:pt x="6159500" y="538480"/>
                  </a:lnTo>
                  <a:close/>
                </a:path>
              </a:pathLst>
            </a:custGeom>
            <a:blipFill>
              <a:blip r:embed="rId5"/>
              <a:stretch>
                <a:fillRect l="-30189" r="-30189"/>
              </a:stretch>
            </a:blipFill>
          </p:spPr>
          <p:txBody>
            <a:bodyPr/>
            <a:lstStyle/>
            <a:p>
              <a:endParaRPr lang="tr-TR"/>
            </a:p>
          </p:txBody>
        </p:sp>
      </p:grpSp>
      <p:sp>
        <p:nvSpPr>
          <p:cNvPr id="15" name="TextBox 15"/>
          <p:cNvSpPr txBox="1"/>
          <p:nvPr/>
        </p:nvSpPr>
        <p:spPr>
          <a:xfrm>
            <a:off x="11853430" y="5468069"/>
            <a:ext cx="5827878" cy="2463800"/>
          </a:xfrm>
          <a:prstGeom prst="rect">
            <a:avLst/>
          </a:prstGeom>
        </p:spPr>
        <p:txBody>
          <a:bodyPr lIns="0" tIns="0" rIns="0" bIns="0" rtlCol="0" anchor="t">
            <a:spAutoFit/>
          </a:bodyPr>
          <a:lstStyle/>
          <a:p>
            <a:pPr algn="ctr">
              <a:lnSpc>
                <a:spcPts val="4899"/>
              </a:lnSpc>
            </a:pPr>
            <a:r>
              <a:rPr lang="en-US" sz="3499">
                <a:solidFill>
                  <a:srgbClr val="272626"/>
                </a:solidFill>
                <a:latin typeface="KG Primary Penmanship"/>
              </a:rPr>
              <a:t>İnançlı, ahlaklı, erdemli, iyi bir insan olarak yaşayanlar ödüllendirilecek; kötülerde cezasını görecektir. Her Müslüman, ahirete inanır.</a:t>
            </a:r>
          </a:p>
        </p:txBody>
      </p:sp>
      <p:sp>
        <p:nvSpPr>
          <p:cNvPr id="16" name="TextBox 16"/>
          <p:cNvSpPr txBox="1"/>
          <p:nvPr/>
        </p:nvSpPr>
        <p:spPr>
          <a:xfrm>
            <a:off x="3556168" y="405617"/>
            <a:ext cx="10774646"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5.Ahirete İman </a:t>
            </a:r>
          </a:p>
        </p:txBody>
      </p:sp>
      <p:sp>
        <p:nvSpPr>
          <p:cNvPr id="17" name="TextBox 17"/>
          <p:cNvSpPr txBox="1"/>
          <p:nvPr/>
        </p:nvSpPr>
        <p:spPr>
          <a:xfrm>
            <a:off x="301785" y="3131152"/>
            <a:ext cx="10444913" cy="3948495"/>
          </a:xfrm>
          <a:prstGeom prst="rect">
            <a:avLst/>
          </a:prstGeom>
        </p:spPr>
        <p:txBody>
          <a:bodyPr lIns="0" tIns="0" rIns="0" bIns="0" rtlCol="0" anchor="t">
            <a:spAutoFit/>
          </a:bodyPr>
          <a:lstStyle/>
          <a:p>
            <a:pPr algn="ctr">
              <a:lnSpc>
                <a:spcPts val="5264"/>
              </a:lnSpc>
            </a:pPr>
            <a:r>
              <a:rPr lang="en-US" sz="3760">
                <a:solidFill>
                  <a:srgbClr val="272626"/>
                </a:solidFill>
                <a:latin typeface="KG Primary Penmanship"/>
              </a:rPr>
              <a:t>Ahirete iman; bu dünyadan sonra başka bir hayatın daha var olduğuna, öldükten sonra başka bir dünyada yeniden diriltileceğimize inanmak demektir. İnancımıza göre</a:t>
            </a:r>
          </a:p>
          <a:p>
            <a:pPr algn="ctr">
              <a:lnSpc>
                <a:spcPts val="5264"/>
              </a:lnSpc>
            </a:pPr>
            <a:r>
              <a:rPr lang="en-US" sz="3760">
                <a:solidFill>
                  <a:srgbClr val="272626"/>
                </a:solidFill>
                <a:latin typeface="KG Primary Penmanship"/>
              </a:rPr>
              <a:t>bir gün bu dünya hayatı sona erecek, bütün canlılar ölecektir. Sonra Allah, bütüninsanları yeniden diriltecektir. İnsanlar, dünyada yaptıklarından hesaba çekileceklerdir.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grpSp>
        <p:nvGrpSpPr>
          <p:cNvPr id="2" name="Group 2"/>
          <p:cNvGrpSpPr/>
          <p:nvPr/>
        </p:nvGrpSpPr>
        <p:grpSpPr>
          <a:xfrm>
            <a:off x="3556168" y="68488"/>
            <a:ext cx="11640837" cy="1538217"/>
            <a:chOff x="0" y="0"/>
            <a:chExt cx="14682140" cy="1940093"/>
          </a:xfrm>
        </p:grpSpPr>
        <p:sp>
          <p:nvSpPr>
            <p:cNvPr id="3" name="Freeform 3"/>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F7CA66"/>
            </a:solidFill>
          </p:spPr>
          <p:txBody>
            <a:bodyPr/>
            <a:lstStyle/>
            <a:p>
              <a:endParaRPr lang="tr-TR"/>
            </a:p>
          </p:txBody>
        </p:sp>
      </p:grpSp>
      <p:sp>
        <p:nvSpPr>
          <p:cNvPr id="4" name="Freeform 4"/>
          <p:cNvSpPr/>
          <p:nvPr/>
        </p:nvSpPr>
        <p:spPr>
          <a:xfrm rot="-60532">
            <a:off x="4152002" y="288281"/>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2571576"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881052" y="1606705"/>
            <a:ext cx="14024952" cy="7979434"/>
            <a:chOff x="0" y="0"/>
            <a:chExt cx="995762" cy="566534"/>
          </a:xfrm>
        </p:grpSpPr>
        <p:sp>
          <p:nvSpPr>
            <p:cNvPr id="7" name="Freeform 7"/>
            <p:cNvSpPr/>
            <p:nvPr/>
          </p:nvSpPr>
          <p:spPr>
            <a:xfrm>
              <a:off x="0" y="0"/>
              <a:ext cx="995762" cy="566534"/>
            </a:xfrm>
            <a:custGeom>
              <a:avLst/>
              <a:gdLst/>
              <a:ahLst/>
              <a:cxnLst/>
              <a:rect l="l" t="t" r="r" b="b"/>
              <a:pathLst>
                <a:path w="995762" h="566534">
                  <a:moveTo>
                    <a:pt x="497881" y="0"/>
                  </a:moveTo>
                  <a:cubicBezTo>
                    <a:pt x="222909" y="0"/>
                    <a:pt x="0" y="126823"/>
                    <a:pt x="0" y="283267"/>
                  </a:cubicBezTo>
                  <a:cubicBezTo>
                    <a:pt x="0" y="439711"/>
                    <a:pt x="222909" y="566534"/>
                    <a:pt x="497881" y="566534"/>
                  </a:cubicBezTo>
                  <a:cubicBezTo>
                    <a:pt x="772853" y="566534"/>
                    <a:pt x="995762" y="439711"/>
                    <a:pt x="995762" y="283267"/>
                  </a:cubicBezTo>
                  <a:cubicBezTo>
                    <a:pt x="995762" y="126823"/>
                    <a:pt x="772853" y="0"/>
                    <a:pt x="497881" y="0"/>
                  </a:cubicBezTo>
                  <a:close/>
                </a:path>
              </a:pathLst>
            </a:custGeom>
            <a:solidFill>
              <a:srgbClr val="BEDAE8"/>
            </a:solidFill>
          </p:spPr>
          <p:txBody>
            <a:bodyPr/>
            <a:lstStyle/>
            <a:p>
              <a:endParaRPr lang="tr-TR"/>
            </a:p>
          </p:txBody>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9" name="Freeform 9"/>
          <p:cNvSpPr/>
          <p:nvPr/>
        </p:nvSpPr>
        <p:spPr>
          <a:xfrm>
            <a:off x="10673214" y="6345936"/>
            <a:ext cx="7315200" cy="3941064"/>
          </a:xfrm>
          <a:custGeom>
            <a:avLst/>
            <a:gdLst/>
            <a:ahLst/>
            <a:cxnLst/>
            <a:rect l="l" t="t" r="r" b="b"/>
            <a:pathLst>
              <a:path w="7315200" h="3941064">
                <a:moveTo>
                  <a:pt x="0" y="0"/>
                </a:moveTo>
                <a:lnTo>
                  <a:pt x="7315200" y="0"/>
                </a:lnTo>
                <a:lnTo>
                  <a:pt x="7315200" y="3941064"/>
                </a:lnTo>
                <a:lnTo>
                  <a:pt x="0" y="39410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0" name="Freeform 10"/>
          <p:cNvSpPr/>
          <p:nvPr/>
        </p:nvSpPr>
        <p:spPr>
          <a:xfrm>
            <a:off x="-141309" y="7480731"/>
            <a:ext cx="3269852" cy="2828422"/>
          </a:xfrm>
          <a:custGeom>
            <a:avLst/>
            <a:gdLst/>
            <a:ahLst/>
            <a:cxnLst/>
            <a:rect l="l" t="t" r="r" b="b"/>
            <a:pathLst>
              <a:path w="3269852" h="2828422">
                <a:moveTo>
                  <a:pt x="0" y="0"/>
                </a:moveTo>
                <a:lnTo>
                  <a:pt x="3269852" y="0"/>
                </a:lnTo>
                <a:lnTo>
                  <a:pt x="3269852" y="2828423"/>
                </a:lnTo>
                <a:lnTo>
                  <a:pt x="0" y="28284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1" name="Freeform 11"/>
          <p:cNvSpPr/>
          <p:nvPr/>
        </p:nvSpPr>
        <p:spPr>
          <a:xfrm>
            <a:off x="15344540" y="1028700"/>
            <a:ext cx="2943460" cy="2910346"/>
          </a:xfrm>
          <a:custGeom>
            <a:avLst/>
            <a:gdLst/>
            <a:ahLst/>
            <a:cxnLst/>
            <a:rect l="l" t="t" r="r" b="b"/>
            <a:pathLst>
              <a:path w="2943460" h="2910346">
                <a:moveTo>
                  <a:pt x="0" y="0"/>
                </a:moveTo>
                <a:lnTo>
                  <a:pt x="2943460" y="0"/>
                </a:lnTo>
                <a:lnTo>
                  <a:pt x="2943460" y="2910346"/>
                </a:lnTo>
                <a:lnTo>
                  <a:pt x="0" y="2910346"/>
                </a:lnTo>
                <a:lnTo>
                  <a:pt x="0" y="0"/>
                </a:lnTo>
                <a:close/>
              </a:path>
            </a:pathLst>
          </a:custGeom>
          <a:blipFill>
            <a:blip r:embed="rId8"/>
            <a:stretch>
              <a:fillRect/>
            </a:stretch>
          </a:blipFill>
        </p:spPr>
        <p:txBody>
          <a:bodyPr/>
          <a:lstStyle/>
          <a:p>
            <a:endParaRPr lang="tr-TR"/>
          </a:p>
        </p:txBody>
      </p:sp>
      <p:sp>
        <p:nvSpPr>
          <p:cNvPr id="12" name="TextBox 12"/>
          <p:cNvSpPr txBox="1"/>
          <p:nvPr/>
        </p:nvSpPr>
        <p:spPr>
          <a:xfrm>
            <a:off x="3556168" y="405617"/>
            <a:ext cx="10774646"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6.Kaza ve Kadere İman </a:t>
            </a:r>
          </a:p>
        </p:txBody>
      </p:sp>
      <p:sp>
        <p:nvSpPr>
          <p:cNvPr id="13" name="TextBox 13"/>
          <p:cNvSpPr txBox="1"/>
          <p:nvPr/>
        </p:nvSpPr>
        <p:spPr>
          <a:xfrm>
            <a:off x="2836992" y="2592120"/>
            <a:ext cx="10644017" cy="5932403"/>
          </a:xfrm>
          <a:prstGeom prst="rect">
            <a:avLst/>
          </a:prstGeom>
        </p:spPr>
        <p:txBody>
          <a:bodyPr lIns="0" tIns="0" rIns="0" bIns="0" rtlCol="0" anchor="t">
            <a:spAutoFit/>
          </a:bodyPr>
          <a:lstStyle/>
          <a:p>
            <a:pPr algn="ctr">
              <a:lnSpc>
                <a:spcPts val="5264"/>
              </a:lnSpc>
            </a:pPr>
            <a:r>
              <a:rPr lang="en-US" sz="3760">
                <a:solidFill>
                  <a:srgbClr val="272626"/>
                </a:solidFill>
                <a:latin typeface="KG Primary Penmanship"/>
              </a:rPr>
              <a:t>Allah’ın, evrende olmuş ve olacak her şeyi önceden bilip takdir etmesine kader denir. Rabbimizin önceden takdir ettiği şeylerin, zamanı geldiğinde onun takdirine uygun şekilde gerçekleşmesi ise kaza olarak adlandırılır. İnancımıza göre</a:t>
            </a:r>
          </a:p>
          <a:p>
            <a:pPr algn="ctr">
              <a:lnSpc>
                <a:spcPts val="5264"/>
              </a:lnSpc>
            </a:pPr>
            <a:r>
              <a:rPr lang="en-US" sz="3760">
                <a:solidFill>
                  <a:srgbClr val="272626"/>
                </a:solidFill>
                <a:latin typeface="KG Primary Penmanship"/>
              </a:rPr>
              <a:t>evrendeki her şey Allah’ın bilgisi, yaratması ve iradesi ile gerçekleşmektedir. Güneş’in doğması ve batması, yağmur ve kar gibi doğa olaylarının gerçekleşmesi, bitkilerin yetişip gelişmesi, canlıların doğması ve ölmesi gibi olaylar Allah’ın  takdiri</a:t>
            </a:r>
          </a:p>
          <a:p>
            <a:pPr algn="ctr">
              <a:lnSpc>
                <a:spcPts val="5264"/>
              </a:lnSpc>
            </a:pPr>
            <a:r>
              <a:rPr lang="en-US" sz="3760">
                <a:solidFill>
                  <a:srgbClr val="272626"/>
                </a:solidFill>
                <a:latin typeface="KG Primary Penmanship"/>
              </a:rPr>
              <a:t>ile gerçekleşen durumlara örnek verilebilir.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sp>
        <p:nvSpPr>
          <p:cNvPr id="2" name="Freeform 2"/>
          <p:cNvSpPr/>
          <p:nvPr/>
        </p:nvSpPr>
        <p:spPr>
          <a:xfrm rot="-5542444">
            <a:off x="-1122800" y="1275851"/>
            <a:ext cx="2706564" cy="2701643"/>
          </a:xfrm>
          <a:custGeom>
            <a:avLst/>
            <a:gdLst/>
            <a:ahLst/>
            <a:cxnLst/>
            <a:rect l="l" t="t" r="r" b="b"/>
            <a:pathLst>
              <a:path w="2706564" h="2701643">
                <a:moveTo>
                  <a:pt x="0" y="0"/>
                </a:moveTo>
                <a:lnTo>
                  <a:pt x="2706564" y="0"/>
                </a:lnTo>
                <a:lnTo>
                  <a:pt x="2706564" y="2701644"/>
                </a:lnTo>
                <a:lnTo>
                  <a:pt x="0" y="270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556168" y="68488"/>
            <a:ext cx="11640837" cy="1538217"/>
            <a:chOff x="0" y="0"/>
            <a:chExt cx="14682140" cy="1940093"/>
          </a:xfrm>
        </p:grpSpPr>
        <p:sp>
          <p:nvSpPr>
            <p:cNvPr id="4" name="Freeform 4"/>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BAE6FF"/>
            </a:solidFill>
          </p:spPr>
          <p:txBody>
            <a:bodyPr/>
            <a:lstStyle/>
            <a:p>
              <a:endParaRPr lang="tr-TR"/>
            </a:p>
          </p:txBody>
        </p:sp>
      </p:grpSp>
      <p:sp>
        <p:nvSpPr>
          <p:cNvPr id="5" name="Freeform 5"/>
          <p:cNvSpPr/>
          <p:nvPr/>
        </p:nvSpPr>
        <p:spPr>
          <a:xfrm rot="-60532">
            <a:off x="1829728"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5757244"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7" name="Group 7"/>
          <p:cNvGrpSpPr/>
          <p:nvPr/>
        </p:nvGrpSpPr>
        <p:grpSpPr>
          <a:xfrm>
            <a:off x="4842385" y="1897951"/>
            <a:ext cx="9068403" cy="6947839"/>
            <a:chOff x="0" y="0"/>
            <a:chExt cx="812800" cy="622734"/>
          </a:xfrm>
        </p:grpSpPr>
        <p:sp>
          <p:nvSpPr>
            <p:cNvPr id="8" name="Freeform 8"/>
            <p:cNvSpPr/>
            <p:nvPr/>
          </p:nvSpPr>
          <p:spPr>
            <a:xfrm>
              <a:off x="0" y="0"/>
              <a:ext cx="812800" cy="622734"/>
            </a:xfrm>
            <a:custGeom>
              <a:avLst/>
              <a:gdLst/>
              <a:ahLst/>
              <a:cxnLst/>
              <a:rect l="l" t="t" r="r" b="b"/>
              <a:pathLst>
                <a:path w="812800" h="622734">
                  <a:moveTo>
                    <a:pt x="406400" y="0"/>
                  </a:moveTo>
                  <a:cubicBezTo>
                    <a:pt x="181951" y="0"/>
                    <a:pt x="0" y="139404"/>
                    <a:pt x="0" y="311367"/>
                  </a:cubicBezTo>
                  <a:cubicBezTo>
                    <a:pt x="0" y="483330"/>
                    <a:pt x="181951" y="622734"/>
                    <a:pt x="406400" y="622734"/>
                  </a:cubicBezTo>
                  <a:cubicBezTo>
                    <a:pt x="630849" y="622734"/>
                    <a:pt x="812800" y="483330"/>
                    <a:pt x="812800" y="311367"/>
                  </a:cubicBezTo>
                  <a:cubicBezTo>
                    <a:pt x="812800" y="139404"/>
                    <a:pt x="630849" y="0"/>
                    <a:pt x="406400" y="0"/>
                  </a:cubicBezTo>
                  <a:close/>
                </a:path>
              </a:pathLst>
            </a:custGeom>
            <a:solidFill>
              <a:srgbClr val="77CED9"/>
            </a:solidFill>
          </p:spPr>
          <p:txBody>
            <a:bodyPr/>
            <a:lstStyle/>
            <a:p>
              <a:endParaRPr lang="tr-TR"/>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a:off x="12492826" y="6382501"/>
            <a:ext cx="5795174" cy="3904499"/>
          </a:xfrm>
          <a:custGeom>
            <a:avLst/>
            <a:gdLst/>
            <a:ahLst/>
            <a:cxnLst/>
            <a:rect l="l" t="t" r="r" b="b"/>
            <a:pathLst>
              <a:path w="5795174" h="3904499">
                <a:moveTo>
                  <a:pt x="0" y="0"/>
                </a:moveTo>
                <a:lnTo>
                  <a:pt x="5795174" y="0"/>
                </a:lnTo>
                <a:lnTo>
                  <a:pt x="5795174" y="3904499"/>
                </a:lnTo>
                <a:lnTo>
                  <a:pt x="0" y="3904499"/>
                </a:lnTo>
                <a:lnTo>
                  <a:pt x="0" y="0"/>
                </a:lnTo>
                <a:close/>
              </a:path>
            </a:pathLst>
          </a:custGeom>
          <a:blipFill>
            <a:blip r:embed="rId6"/>
            <a:stretch>
              <a:fillRect/>
            </a:stretch>
          </a:blipFill>
        </p:spPr>
        <p:txBody>
          <a:bodyPr/>
          <a:lstStyle/>
          <a:p>
            <a:endParaRPr lang="tr-TR"/>
          </a:p>
        </p:txBody>
      </p:sp>
      <p:sp>
        <p:nvSpPr>
          <p:cNvPr id="11" name="Freeform 11"/>
          <p:cNvSpPr/>
          <p:nvPr/>
        </p:nvSpPr>
        <p:spPr>
          <a:xfrm>
            <a:off x="578606" y="6382501"/>
            <a:ext cx="4412319" cy="3369908"/>
          </a:xfrm>
          <a:custGeom>
            <a:avLst/>
            <a:gdLst/>
            <a:ahLst/>
            <a:cxnLst/>
            <a:rect l="l" t="t" r="r" b="b"/>
            <a:pathLst>
              <a:path w="4412319" h="3369908">
                <a:moveTo>
                  <a:pt x="0" y="0"/>
                </a:moveTo>
                <a:lnTo>
                  <a:pt x="4412319" y="0"/>
                </a:lnTo>
                <a:lnTo>
                  <a:pt x="4412319" y="3369909"/>
                </a:lnTo>
                <a:lnTo>
                  <a:pt x="0" y="33699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2" name="Freeform 12"/>
          <p:cNvSpPr/>
          <p:nvPr/>
        </p:nvSpPr>
        <p:spPr>
          <a:xfrm>
            <a:off x="3320996" y="1218597"/>
            <a:ext cx="2313397" cy="3708852"/>
          </a:xfrm>
          <a:custGeom>
            <a:avLst/>
            <a:gdLst/>
            <a:ahLst/>
            <a:cxnLst/>
            <a:rect l="l" t="t" r="r" b="b"/>
            <a:pathLst>
              <a:path w="2313397" h="3708852">
                <a:moveTo>
                  <a:pt x="0" y="0"/>
                </a:moveTo>
                <a:lnTo>
                  <a:pt x="2313397" y="0"/>
                </a:lnTo>
                <a:lnTo>
                  <a:pt x="2313397" y="3708852"/>
                </a:lnTo>
                <a:lnTo>
                  <a:pt x="0" y="37088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3" name="TextBox 13"/>
          <p:cNvSpPr txBox="1"/>
          <p:nvPr/>
        </p:nvSpPr>
        <p:spPr>
          <a:xfrm>
            <a:off x="5810203" y="3096260"/>
            <a:ext cx="7132767" cy="3999230"/>
          </a:xfrm>
          <a:prstGeom prst="rect">
            <a:avLst/>
          </a:prstGeom>
        </p:spPr>
        <p:txBody>
          <a:bodyPr lIns="0" tIns="0" rIns="0" bIns="0" rtlCol="0" anchor="t">
            <a:spAutoFit/>
          </a:bodyPr>
          <a:lstStyle/>
          <a:p>
            <a:pPr algn="ctr">
              <a:lnSpc>
                <a:spcPts val="5319"/>
              </a:lnSpc>
            </a:pPr>
            <a:r>
              <a:rPr lang="en-US" sz="3799">
                <a:solidFill>
                  <a:srgbClr val="272626"/>
                </a:solidFill>
                <a:latin typeface="Arimo"/>
              </a:rPr>
              <a:t>İslam dininde yerine getirilmesi gereken, her Müslüman’ın bilmesi ve yapması zorunlu</a:t>
            </a:r>
          </a:p>
          <a:p>
            <a:pPr algn="ctr">
              <a:lnSpc>
                <a:spcPts val="5319"/>
              </a:lnSpc>
            </a:pPr>
            <a:r>
              <a:rPr lang="en-US" sz="3799">
                <a:solidFill>
                  <a:srgbClr val="272626"/>
                </a:solidFill>
                <a:latin typeface="Arimo"/>
              </a:rPr>
              <a:t>olan bazı ibadetler vardır. Bunlara “İslam’ın şartları” denir.</a:t>
            </a:r>
          </a:p>
          <a:p>
            <a:pPr algn="ctr">
              <a:lnSpc>
                <a:spcPts val="5319"/>
              </a:lnSpc>
            </a:pPr>
            <a:r>
              <a:rPr lang="en-US" sz="3799">
                <a:solidFill>
                  <a:srgbClr val="272626"/>
                </a:solidFill>
                <a:latin typeface="Arimo"/>
              </a:rPr>
              <a:t>İslam’ın Şartı 5 tanedir.</a:t>
            </a:r>
          </a:p>
        </p:txBody>
      </p:sp>
      <p:sp>
        <p:nvSpPr>
          <p:cNvPr id="14" name="TextBox 14"/>
          <p:cNvSpPr txBox="1"/>
          <p:nvPr/>
        </p:nvSpPr>
        <p:spPr>
          <a:xfrm>
            <a:off x="3770635" y="389922"/>
            <a:ext cx="10774646" cy="82867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Bryndan Write"/>
              </a:rPr>
              <a:t>2. İslam’ın Şartları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8D0"/>
        </a:solidFill>
        <a:effectLst/>
      </p:bgPr>
    </p:bg>
    <p:spTree>
      <p:nvGrpSpPr>
        <p:cNvPr id="1" name=""/>
        <p:cNvGrpSpPr/>
        <p:nvPr/>
      </p:nvGrpSpPr>
      <p:grpSpPr>
        <a:xfrm>
          <a:off x="0" y="0"/>
          <a:ext cx="0" cy="0"/>
          <a:chOff x="0" y="0"/>
          <a:chExt cx="0" cy="0"/>
        </a:xfrm>
      </p:grpSpPr>
      <p:sp>
        <p:nvSpPr>
          <p:cNvPr id="2" name="Freeform 2"/>
          <p:cNvSpPr/>
          <p:nvPr/>
        </p:nvSpPr>
        <p:spPr>
          <a:xfrm rot="-5542444">
            <a:off x="-1353282" y="638174"/>
            <a:ext cx="2706564" cy="2701643"/>
          </a:xfrm>
          <a:custGeom>
            <a:avLst/>
            <a:gdLst/>
            <a:ahLst/>
            <a:cxnLst/>
            <a:rect l="l" t="t" r="r" b="b"/>
            <a:pathLst>
              <a:path w="2706564" h="2701643">
                <a:moveTo>
                  <a:pt x="0" y="0"/>
                </a:moveTo>
                <a:lnTo>
                  <a:pt x="2706564" y="0"/>
                </a:lnTo>
                <a:lnTo>
                  <a:pt x="2706564" y="2701644"/>
                </a:lnTo>
                <a:lnTo>
                  <a:pt x="0" y="270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556168" y="68488"/>
            <a:ext cx="11640837" cy="1538217"/>
            <a:chOff x="0" y="0"/>
            <a:chExt cx="14682140" cy="1940093"/>
          </a:xfrm>
        </p:grpSpPr>
        <p:sp>
          <p:nvSpPr>
            <p:cNvPr id="4" name="Freeform 4"/>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97D873"/>
            </a:solidFill>
          </p:spPr>
          <p:txBody>
            <a:bodyPr/>
            <a:lstStyle/>
            <a:p>
              <a:endParaRPr lang="tr-TR"/>
            </a:p>
          </p:txBody>
        </p:sp>
      </p:grpSp>
      <p:sp>
        <p:nvSpPr>
          <p:cNvPr id="5" name="Freeform 5"/>
          <p:cNvSpPr/>
          <p:nvPr/>
        </p:nvSpPr>
        <p:spPr>
          <a:xfrm rot="-60532">
            <a:off x="4683223"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3102521"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a:off x="746981" y="1994075"/>
            <a:ext cx="5165165" cy="3363813"/>
          </a:xfrm>
          <a:custGeom>
            <a:avLst/>
            <a:gdLst/>
            <a:ahLst/>
            <a:cxnLst/>
            <a:rect l="l" t="t" r="r" b="b"/>
            <a:pathLst>
              <a:path w="5165165" h="3363813">
                <a:moveTo>
                  <a:pt x="0" y="0"/>
                </a:moveTo>
                <a:lnTo>
                  <a:pt x="5165164" y="0"/>
                </a:lnTo>
                <a:lnTo>
                  <a:pt x="5165164" y="3363813"/>
                </a:lnTo>
                <a:lnTo>
                  <a:pt x="0" y="3363813"/>
                </a:lnTo>
                <a:lnTo>
                  <a:pt x="0" y="0"/>
                </a:lnTo>
                <a:close/>
              </a:path>
            </a:pathLst>
          </a:custGeom>
          <a:blipFill>
            <a:blip r:embed="rId6"/>
            <a:stretch>
              <a:fillRect/>
            </a:stretch>
          </a:blipFill>
        </p:spPr>
        <p:txBody>
          <a:bodyPr/>
          <a:lstStyle/>
          <a:p>
            <a:endParaRPr lang="tr-TR"/>
          </a:p>
        </p:txBody>
      </p:sp>
      <p:sp>
        <p:nvSpPr>
          <p:cNvPr id="8" name="Freeform 8"/>
          <p:cNvSpPr/>
          <p:nvPr/>
        </p:nvSpPr>
        <p:spPr>
          <a:xfrm>
            <a:off x="6619617" y="1994075"/>
            <a:ext cx="5165165" cy="3363813"/>
          </a:xfrm>
          <a:custGeom>
            <a:avLst/>
            <a:gdLst/>
            <a:ahLst/>
            <a:cxnLst/>
            <a:rect l="l" t="t" r="r" b="b"/>
            <a:pathLst>
              <a:path w="5165165" h="3363813">
                <a:moveTo>
                  <a:pt x="0" y="0"/>
                </a:moveTo>
                <a:lnTo>
                  <a:pt x="5165165" y="0"/>
                </a:lnTo>
                <a:lnTo>
                  <a:pt x="5165165" y="3363813"/>
                </a:lnTo>
                <a:lnTo>
                  <a:pt x="0" y="3363813"/>
                </a:lnTo>
                <a:lnTo>
                  <a:pt x="0" y="0"/>
                </a:lnTo>
                <a:close/>
              </a:path>
            </a:pathLst>
          </a:custGeom>
          <a:blipFill>
            <a:blip r:embed="rId6"/>
            <a:stretch>
              <a:fillRect/>
            </a:stretch>
          </a:blipFill>
        </p:spPr>
        <p:txBody>
          <a:bodyPr/>
          <a:lstStyle/>
          <a:p>
            <a:endParaRPr lang="tr-TR"/>
          </a:p>
        </p:txBody>
      </p:sp>
      <p:sp>
        <p:nvSpPr>
          <p:cNvPr id="9" name="Freeform 9"/>
          <p:cNvSpPr/>
          <p:nvPr/>
        </p:nvSpPr>
        <p:spPr>
          <a:xfrm>
            <a:off x="12186004" y="1994075"/>
            <a:ext cx="5165165" cy="3573759"/>
          </a:xfrm>
          <a:custGeom>
            <a:avLst/>
            <a:gdLst/>
            <a:ahLst/>
            <a:cxnLst/>
            <a:rect l="l" t="t" r="r" b="b"/>
            <a:pathLst>
              <a:path w="5165165" h="3573759">
                <a:moveTo>
                  <a:pt x="0" y="0"/>
                </a:moveTo>
                <a:lnTo>
                  <a:pt x="5165165" y="0"/>
                </a:lnTo>
                <a:lnTo>
                  <a:pt x="5165165" y="3573760"/>
                </a:lnTo>
                <a:lnTo>
                  <a:pt x="0" y="3573760"/>
                </a:lnTo>
                <a:lnTo>
                  <a:pt x="0" y="0"/>
                </a:lnTo>
                <a:close/>
              </a:path>
            </a:pathLst>
          </a:custGeom>
          <a:blipFill>
            <a:blip r:embed="rId6"/>
            <a:stretch>
              <a:fillRect l="-3120" r="-3120"/>
            </a:stretch>
          </a:blipFill>
        </p:spPr>
        <p:txBody>
          <a:bodyPr/>
          <a:lstStyle/>
          <a:p>
            <a:endParaRPr lang="tr-TR"/>
          </a:p>
        </p:txBody>
      </p:sp>
      <p:sp>
        <p:nvSpPr>
          <p:cNvPr id="10" name="Freeform 10"/>
          <p:cNvSpPr/>
          <p:nvPr/>
        </p:nvSpPr>
        <p:spPr>
          <a:xfrm>
            <a:off x="3940156" y="6003122"/>
            <a:ext cx="5200154" cy="3386600"/>
          </a:xfrm>
          <a:custGeom>
            <a:avLst/>
            <a:gdLst/>
            <a:ahLst/>
            <a:cxnLst/>
            <a:rect l="l" t="t" r="r" b="b"/>
            <a:pathLst>
              <a:path w="5200154" h="3386600">
                <a:moveTo>
                  <a:pt x="0" y="0"/>
                </a:moveTo>
                <a:lnTo>
                  <a:pt x="5200154" y="0"/>
                </a:lnTo>
                <a:lnTo>
                  <a:pt x="5200154" y="3386601"/>
                </a:lnTo>
                <a:lnTo>
                  <a:pt x="0" y="3386601"/>
                </a:lnTo>
                <a:lnTo>
                  <a:pt x="0" y="0"/>
                </a:lnTo>
                <a:close/>
              </a:path>
            </a:pathLst>
          </a:custGeom>
          <a:blipFill>
            <a:blip r:embed="rId6"/>
            <a:stretch>
              <a:fillRect/>
            </a:stretch>
          </a:blipFill>
        </p:spPr>
        <p:txBody>
          <a:bodyPr/>
          <a:lstStyle/>
          <a:p>
            <a:endParaRPr lang="tr-TR"/>
          </a:p>
        </p:txBody>
      </p:sp>
      <p:sp>
        <p:nvSpPr>
          <p:cNvPr id="11" name="Freeform 11"/>
          <p:cNvSpPr/>
          <p:nvPr/>
        </p:nvSpPr>
        <p:spPr>
          <a:xfrm>
            <a:off x="9755099" y="6049438"/>
            <a:ext cx="5057919" cy="3293970"/>
          </a:xfrm>
          <a:custGeom>
            <a:avLst/>
            <a:gdLst/>
            <a:ahLst/>
            <a:cxnLst/>
            <a:rect l="l" t="t" r="r" b="b"/>
            <a:pathLst>
              <a:path w="5057919" h="3293970">
                <a:moveTo>
                  <a:pt x="0" y="0"/>
                </a:moveTo>
                <a:lnTo>
                  <a:pt x="5057919" y="0"/>
                </a:lnTo>
                <a:lnTo>
                  <a:pt x="5057919" y="3293969"/>
                </a:lnTo>
                <a:lnTo>
                  <a:pt x="0" y="3293969"/>
                </a:lnTo>
                <a:lnTo>
                  <a:pt x="0" y="0"/>
                </a:lnTo>
                <a:close/>
              </a:path>
            </a:pathLst>
          </a:custGeom>
          <a:blipFill>
            <a:blip r:embed="rId6"/>
            <a:stretch>
              <a:fillRect/>
            </a:stretch>
          </a:blipFill>
        </p:spPr>
        <p:txBody>
          <a:bodyPr/>
          <a:lstStyle/>
          <a:p>
            <a:endParaRPr lang="tr-TR"/>
          </a:p>
        </p:txBody>
      </p:sp>
      <p:sp>
        <p:nvSpPr>
          <p:cNvPr id="12" name="Freeform 12"/>
          <p:cNvSpPr/>
          <p:nvPr/>
        </p:nvSpPr>
        <p:spPr>
          <a:xfrm>
            <a:off x="1282629" y="968105"/>
            <a:ext cx="1159346" cy="2051940"/>
          </a:xfrm>
          <a:custGeom>
            <a:avLst/>
            <a:gdLst/>
            <a:ahLst/>
            <a:cxnLst/>
            <a:rect l="l" t="t" r="r" b="b"/>
            <a:pathLst>
              <a:path w="1159346" h="2051940">
                <a:moveTo>
                  <a:pt x="0" y="0"/>
                </a:moveTo>
                <a:lnTo>
                  <a:pt x="1159346" y="0"/>
                </a:lnTo>
                <a:lnTo>
                  <a:pt x="1159346" y="2051940"/>
                </a:lnTo>
                <a:lnTo>
                  <a:pt x="0" y="20519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7567375" y="2047994"/>
            <a:ext cx="3145870" cy="1627988"/>
          </a:xfrm>
          <a:custGeom>
            <a:avLst/>
            <a:gdLst/>
            <a:ahLst/>
            <a:cxnLst/>
            <a:rect l="l" t="t" r="r" b="b"/>
            <a:pathLst>
              <a:path w="3145870" h="1627988">
                <a:moveTo>
                  <a:pt x="0" y="0"/>
                </a:moveTo>
                <a:lnTo>
                  <a:pt x="3145870" y="0"/>
                </a:lnTo>
                <a:lnTo>
                  <a:pt x="3145870" y="1627988"/>
                </a:lnTo>
                <a:lnTo>
                  <a:pt x="0" y="16279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4" name="Freeform 14"/>
          <p:cNvSpPr/>
          <p:nvPr/>
        </p:nvSpPr>
        <p:spPr>
          <a:xfrm>
            <a:off x="14813018" y="1218597"/>
            <a:ext cx="1941050" cy="1941050"/>
          </a:xfrm>
          <a:custGeom>
            <a:avLst/>
            <a:gdLst/>
            <a:ahLst/>
            <a:cxnLst/>
            <a:rect l="l" t="t" r="r" b="b"/>
            <a:pathLst>
              <a:path w="1941050" h="1941050">
                <a:moveTo>
                  <a:pt x="0" y="0"/>
                </a:moveTo>
                <a:lnTo>
                  <a:pt x="1941050" y="0"/>
                </a:lnTo>
                <a:lnTo>
                  <a:pt x="1941050" y="1941050"/>
                </a:lnTo>
                <a:lnTo>
                  <a:pt x="0" y="1941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15" name="Freeform 15"/>
          <p:cNvSpPr/>
          <p:nvPr/>
        </p:nvSpPr>
        <p:spPr>
          <a:xfrm>
            <a:off x="160107" y="6676715"/>
            <a:ext cx="3610529" cy="2468699"/>
          </a:xfrm>
          <a:custGeom>
            <a:avLst/>
            <a:gdLst/>
            <a:ahLst/>
            <a:cxnLst/>
            <a:rect l="l" t="t" r="r" b="b"/>
            <a:pathLst>
              <a:path w="3610529" h="2468699">
                <a:moveTo>
                  <a:pt x="0" y="0"/>
                </a:moveTo>
                <a:lnTo>
                  <a:pt x="3610528" y="0"/>
                </a:lnTo>
                <a:lnTo>
                  <a:pt x="3610528" y="2468699"/>
                </a:lnTo>
                <a:lnTo>
                  <a:pt x="0" y="24686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16" name="Freeform 16"/>
          <p:cNvSpPr/>
          <p:nvPr/>
        </p:nvSpPr>
        <p:spPr>
          <a:xfrm>
            <a:off x="14691126" y="5853664"/>
            <a:ext cx="3332988" cy="411480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tr-TR"/>
          </a:p>
        </p:txBody>
      </p:sp>
      <p:sp>
        <p:nvSpPr>
          <p:cNvPr id="17" name="TextBox 17"/>
          <p:cNvSpPr txBox="1"/>
          <p:nvPr/>
        </p:nvSpPr>
        <p:spPr>
          <a:xfrm>
            <a:off x="896648" y="3160750"/>
            <a:ext cx="4865831" cy="2230490"/>
          </a:xfrm>
          <a:prstGeom prst="rect">
            <a:avLst/>
          </a:prstGeom>
        </p:spPr>
        <p:txBody>
          <a:bodyPr lIns="0" tIns="0" rIns="0" bIns="0" rtlCol="0" anchor="t">
            <a:spAutoFit/>
          </a:bodyPr>
          <a:lstStyle/>
          <a:p>
            <a:pPr algn="ctr">
              <a:lnSpc>
                <a:spcPts val="3584"/>
              </a:lnSpc>
            </a:pPr>
            <a:r>
              <a:rPr lang="en-US" sz="2560">
                <a:solidFill>
                  <a:srgbClr val="272626"/>
                </a:solidFill>
                <a:latin typeface="Arimo Bold"/>
              </a:rPr>
              <a:t>Kelime-i Şehadet </a:t>
            </a:r>
          </a:p>
          <a:p>
            <a:pPr algn="ctr">
              <a:lnSpc>
                <a:spcPts val="3584"/>
              </a:lnSpc>
            </a:pPr>
            <a:r>
              <a:rPr lang="en-US" sz="2560">
                <a:solidFill>
                  <a:srgbClr val="272626"/>
                </a:solidFill>
                <a:latin typeface="Arimo"/>
              </a:rPr>
              <a:t>Allah’tan başka ilah olmadığına ve Hz. Muhammed’in onun kulu ve elçisi olduğunun söylenmesidir</a:t>
            </a:r>
          </a:p>
          <a:p>
            <a:pPr algn="ctr">
              <a:lnSpc>
                <a:spcPts val="3584"/>
              </a:lnSpc>
            </a:pPr>
            <a:endParaRPr lang="en-US" sz="2560">
              <a:solidFill>
                <a:srgbClr val="272626"/>
              </a:solidFill>
              <a:latin typeface="Arimo"/>
            </a:endParaRPr>
          </a:p>
        </p:txBody>
      </p:sp>
      <p:sp>
        <p:nvSpPr>
          <p:cNvPr id="18" name="TextBox 18"/>
          <p:cNvSpPr txBox="1"/>
          <p:nvPr/>
        </p:nvSpPr>
        <p:spPr>
          <a:xfrm>
            <a:off x="6759112" y="3330398"/>
            <a:ext cx="4865831" cy="2321967"/>
          </a:xfrm>
          <a:prstGeom prst="rect">
            <a:avLst/>
          </a:prstGeom>
        </p:spPr>
        <p:txBody>
          <a:bodyPr lIns="0" tIns="0" rIns="0" bIns="0" rtlCol="0" anchor="t">
            <a:spAutoFit/>
          </a:bodyPr>
          <a:lstStyle/>
          <a:p>
            <a:pPr algn="ctr">
              <a:lnSpc>
                <a:spcPts val="3724"/>
              </a:lnSpc>
            </a:pPr>
            <a:r>
              <a:rPr lang="en-US" sz="2660">
                <a:solidFill>
                  <a:srgbClr val="272626"/>
                </a:solidFill>
                <a:latin typeface="Arimo Bold"/>
              </a:rPr>
              <a:t>Namaz Kılmak</a:t>
            </a:r>
          </a:p>
          <a:p>
            <a:pPr algn="ctr">
              <a:lnSpc>
                <a:spcPts val="3724"/>
              </a:lnSpc>
            </a:pPr>
            <a:r>
              <a:rPr lang="en-US" sz="2660">
                <a:solidFill>
                  <a:srgbClr val="272626"/>
                </a:solidFill>
                <a:latin typeface="Arimo"/>
              </a:rPr>
              <a:t>Allah’ın tarafından yaratılan ve ona sürekli ibadet eden nurdan yaratılmış varlıklardır.</a:t>
            </a:r>
          </a:p>
          <a:p>
            <a:pPr algn="ctr">
              <a:lnSpc>
                <a:spcPts val="3724"/>
              </a:lnSpc>
            </a:pPr>
            <a:endParaRPr lang="en-US" sz="2660">
              <a:solidFill>
                <a:srgbClr val="272626"/>
              </a:solidFill>
              <a:latin typeface="Arimo"/>
            </a:endParaRPr>
          </a:p>
        </p:txBody>
      </p:sp>
      <p:sp>
        <p:nvSpPr>
          <p:cNvPr id="19" name="TextBox 19"/>
          <p:cNvSpPr txBox="1"/>
          <p:nvPr/>
        </p:nvSpPr>
        <p:spPr>
          <a:xfrm>
            <a:off x="3770635" y="389922"/>
            <a:ext cx="10774646" cy="82867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Bryndan Write"/>
              </a:rPr>
              <a:t>İslam’ın Şartları</a:t>
            </a:r>
          </a:p>
        </p:txBody>
      </p:sp>
      <p:sp>
        <p:nvSpPr>
          <p:cNvPr id="20" name="TextBox 20"/>
          <p:cNvSpPr txBox="1"/>
          <p:nvPr/>
        </p:nvSpPr>
        <p:spPr>
          <a:xfrm>
            <a:off x="12248227" y="3137717"/>
            <a:ext cx="4865831" cy="2636806"/>
          </a:xfrm>
          <a:prstGeom prst="rect">
            <a:avLst/>
          </a:prstGeom>
        </p:spPr>
        <p:txBody>
          <a:bodyPr lIns="0" tIns="0" rIns="0" bIns="0" rtlCol="0" anchor="t">
            <a:spAutoFit/>
          </a:bodyPr>
          <a:lstStyle/>
          <a:p>
            <a:pPr algn="ctr">
              <a:lnSpc>
                <a:spcPts val="3724"/>
              </a:lnSpc>
            </a:pPr>
            <a:r>
              <a:rPr lang="en-US" sz="2660">
                <a:solidFill>
                  <a:srgbClr val="272626"/>
                </a:solidFill>
                <a:latin typeface="Arimo Bold"/>
              </a:rPr>
              <a:t>Oruç Tutmak </a:t>
            </a:r>
          </a:p>
          <a:p>
            <a:pPr algn="ctr">
              <a:lnSpc>
                <a:spcPts val="3414"/>
              </a:lnSpc>
            </a:pPr>
            <a:r>
              <a:rPr lang="en-US" sz="2438">
                <a:solidFill>
                  <a:srgbClr val="272626"/>
                </a:solidFill>
                <a:latin typeface="Arimo"/>
              </a:rPr>
              <a:t>Allah’ın insanlar arasından seçtiği elçilerdir.</a:t>
            </a:r>
          </a:p>
          <a:p>
            <a:pPr algn="ctr">
              <a:lnSpc>
                <a:spcPts val="3414"/>
              </a:lnSpc>
            </a:pPr>
            <a:r>
              <a:rPr lang="en-US" sz="2438">
                <a:solidFill>
                  <a:srgbClr val="272626"/>
                </a:solidFill>
                <a:latin typeface="Arimo"/>
              </a:rPr>
              <a:t>Bütün peygamberlere ayırt etmeksizin inanmak demektir.</a:t>
            </a:r>
          </a:p>
          <a:p>
            <a:pPr algn="ctr">
              <a:lnSpc>
                <a:spcPts val="3724"/>
              </a:lnSpc>
            </a:pPr>
            <a:endParaRPr lang="en-US" sz="2438">
              <a:solidFill>
                <a:srgbClr val="272626"/>
              </a:solidFill>
              <a:latin typeface="Arimo"/>
            </a:endParaRPr>
          </a:p>
        </p:txBody>
      </p:sp>
      <p:sp>
        <p:nvSpPr>
          <p:cNvPr id="21" name="TextBox 21"/>
          <p:cNvSpPr txBox="1"/>
          <p:nvPr/>
        </p:nvSpPr>
        <p:spPr>
          <a:xfrm>
            <a:off x="4233385" y="7233891"/>
            <a:ext cx="4389554" cy="2193924"/>
          </a:xfrm>
          <a:prstGeom prst="rect">
            <a:avLst/>
          </a:prstGeom>
        </p:spPr>
        <p:txBody>
          <a:bodyPr lIns="0" tIns="0" rIns="0" bIns="0" rtlCol="0" anchor="t">
            <a:spAutoFit/>
          </a:bodyPr>
          <a:lstStyle/>
          <a:p>
            <a:pPr algn="ctr">
              <a:lnSpc>
                <a:spcPts val="3500"/>
              </a:lnSpc>
            </a:pPr>
            <a:r>
              <a:rPr lang="en-US" sz="2500">
                <a:solidFill>
                  <a:srgbClr val="272626"/>
                </a:solidFill>
                <a:latin typeface="Arimo Bold"/>
              </a:rPr>
              <a:t>Zekat Vermek</a:t>
            </a:r>
          </a:p>
          <a:p>
            <a:pPr algn="ctr">
              <a:lnSpc>
                <a:spcPts val="3500"/>
              </a:lnSpc>
            </a:pPr>
            <a:r>
              <a:rPr lang="en-US" sz="2500">
                <a:solidFill>
                  <a:srgbClr val="272626"/>
                </a:solidFill>
                <a:latin typeface="Arimo"/>
              </a:rPr>
              <a:t>Allah’ın gönderdiği kutsal kitapların hepsine inanmak ve saygı göstermektir.</a:t>
            </a:r>
          </a:p>
          <a:p>
            <a:pPr algn="ctr">
              <a:lnSpc>
                <a:spcPts val="3500"/>
              </a:lnSpc>
            </a:pPr>
            <a:endParaRPr lang="en-US" sz="2500">
              <a:solidFill>
                <a:srgbClr val="272626"/>
              </a:solidFill>
              <a:latin typeface="Arimo"/>
            </a:endParaRPr>
          </a:p>
        </p:txBody>
      </p:sp>
      <p:sp>
        <p:nvSpPr>
          <p:cNvPr id="22" name="TextBox 22"/>
          <p:cNvSpPr txBox="1"/>
          <p:nvPr/>
        </p:nvSpPr>
        <p:spPr>
          <a:xfrm>
            <a:off x="9951350" y="7317415"/>
            <a:ext cx="4389554" cy="1755774"/>
          </a:xfrm>
          <a:prstGeom prst="rect">
            <a:avLst/>
          </a:prstGeom>
        </p:spPr>
        <p:txBody>
          <a:bodyPr lIns="0" tIns="0" rIns="0" bIns="0" rtlCol="0" anchor="t">
            <a:spAutoFit/>
          </a:bodyPr>
          <a:lstStyle/>
          <a:p>
            <a:pPr algn="ctr">
              <a:lnSpc>
                <a:spcPts val="3500"/>
              </a:lnSpc>
            </a:pPr>
            <a:r>
              <a:rPr lang="en-US" sz="2500">
                <a:solidFill>
                  <a:srgbClr val="272626"/>
                </a:solidFill>
                <a:latin typeface="Arimo Bold"/>
              </a:rPr>
              <a:t>Hacca Gitmek</a:t>
            </a:r>
          </a:p>
          <a:p>
            <a:pPr algn="ctr">
              <a:lnSpc>
                <a:spcPts val="3500"/>
              </a:lnSpc>
            </a:pPr>
            <a:r>
              <a:rPr lang="en-US" sz="2500">
                <a:solidFill>
                  <a:srgbClr val="272626"/>
                </a:solidFill>
                <a:latin typeface="Arimo"/>
              </a:rPr>
              <a:t>Öldükten sonra sonsuza kadar yaşayacağımız ahiret hayatına inanmaktır.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sp>
        <p:nvSpPr>
          <p:cNvPr id="2" name="Freeform 2"/>
          <p:cNvSpPr/>
          <p:nvPr/>
        </p:nvSpPr>
        <p:spPr>
          <a:xfrm>
            <a:off x="1511295" y="9460015"/>
            <a:ext cx="5453222" cy="1077011"/>
          </a:xfrm>
          <a:custGeom>
            <a:avLst/>
            <a:gdLst/>
            <a:ahLst/>
            <a:cxnLst/>
            <a:rect l="l" t="t" r="r" b="b"/>
            <a:pathLst>
              <a:path w="5453222" h="1077011">
                <a:moveTo>
                  <a:pt x="0" y="0"/>
                </a:moveTo>
                <a:lnTo>
                  <a:pt x="5453222" y="0"/>
                </a:lnTo>
                <a:lnTo>
                  <a:pt x="5453222" y="1077011"/>
                </a:lnTo>
                <a:lnTo>
                  <a:pt x="0" y="1077011"/>
                </a:lnTo>
                <a:lnTo>
                  <a:pt x="0" y="0"/>
                </a:lnTo>
                <a:close/>
              </a:path>
            </a:pathLst>
          </a:custGeom>
          <a:blipFill>
            <a:blip r:embed="rId2">
              <a:alphaModFix amt="18999"/>
            </a:blip>
            <a:stretch>
              <a:fillRect/>
            </a:stretch>
          </a:blipFill>
        </p:spPr>
        <p:txBody>
          <a:bodyPr/>
          <a:lstStyle/>
          <a:p>
            <a:endParaRPr lang="tr-TR"/>
          </a:p>
        </p:txBody>
      </p:sp>
      <p:sp>
        <p:nvSpPr>
          <p:cNvPr id="3" name="Freeform 3"/>
          <p:cNvSpPr/>
          <p:nvPr/>
        </p:nvSpPr>
        <p:spPr>
          <a:xfrm>
            <a:off x="0" y="8387401"/>
            <a:ext cx="1123756" cy="1611120"/>
          </a:xfrm>
          <a:custGeom>
            <a:avLst/>
            <a:gdLst/>
            <a:ahLst/>
            <a:cxnLst/>
            <a:rect l="l" t="t" r="r" b="b"/>
            <a:pathLst>
              <a:path w="1123756" h="1611120">
                <a:moveTo>
                  <a:pt x="0" y="0"/>
                </a:moveTo>
                <a:lnTo>
                  <a:pt x="1123756" y="0"/>
                </a:lnTo>
                <a:lnTo>
                  <a:pt x="1123756" y="1611120"/>
                </a:lnTo>
                <a:lnTo>
                  <a:pt x="0" y="1611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6157866" y="2525782"/>
            <a:ext cx="1548546" cy="5603292"/>
          </a:xfrm>
          <a:custGeom>
            <a:avLst/>
            <a:gdLst/>
            <a:ahLst/>
            <a:cxnLst/>
            <a:rect l="l" t="t" r="r" b="b"/>
            <a:pathLst>
              <a:path w="1548546" h="5603292">
                <a:moveTo>
                  <a:pt x="0" y="0"/>
                </a:moveTo>
                <a:lnTo>
                  <a:pt x="1548546" y="0"/>
                </a:lnTo>
                <a:lnTo>
                  <a:pt x="1548546" y="5603292"/>
                </a:lnTo>
                <a:lnTo>
                  <a:pt x="0" y="5603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16193005" y="8387401"/>
            <a:ext cx="739134" cy="761280"/>
          </a:xfrm>
          <a:custGeom>
            <a:avLst/>
            <a:gdLst/>
            <a:ahLst/>
            <a:cxnLst/>
            <a:rect l="l" t="t" r="r" b="b"/>
            <a:pathLst>
              <a:path w="739134" h="761280">
                <a:moveTo>
                  <a:pt x="0" y="0"/>
                </a:moveTo>
                <a:lnTo>
                  <a:pt x="739134" y="0"/>
                </a:lnTo>
                <a:lnTo>
                  <a:pt x="739134" y="761280"/>
                </a:lnTo>
                <a:lnTo>
                  <a:pt x="0" y="761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6" name="Freeform 6"/>
          <p:cNvSpPr/>
          <p:nvPr/>
        </p:nvSpPr>
        <p:spPr>
          <a:xfrm>
            <a:off x="468108" y="1413149"/>
            <a:ext cx="1230110" cy="1884570"/>
          </a:xfrm>
          <a:custGeom>
            <a:avLst/>
            <a:gdLst/>
            <a:ahLst/>
            <a:cxnLst/>
            <a:rect l="l" t="t" r="r" b="b"/>
            <a:pathLst>
              <a:path w="1230110" h="1884570">
                <a:moveTo>
                  <a:pt x="0" y="0"/>
                </a:moveTo>
                <a:lnTo>
                  <a:pt x="1230111" y="0"/>
                </a:lnTo>
                <a:lnTo>
                  <a:pt x="1230111" y="1884570"/>
                </a:lnTo>
                <a:lnTo>
                  <a:pt x="0" y="1884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grpSp>
        <p:nvGrpSpPr>
          <p:cNvPr id="7" name="Group 7"/>
          <p:cNvGrpSpPr/>
          <p:nvPr/>
        </p:nvGrpSpPr>
        <p:grpSpPr>
          <a:xfrm>
            <a:off x="3956790" y="461307"/>
            <a:ext cx="11640837" cy="1538217"/>
            <a:chOff x="0" y="0"/>
            <a:chExt cx="14682140" cy="1940093"/>
          </a:xfrm>
        </p:grpSpPr>
        <p:sp>
          <p:nvSpPr>
            <p:cNvPr id="8" name="Freeform 8"/>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FFD69C"/>
            </a:solidFill>
          </p:spPr>
          <p:txBody>
            <a:bodyPr/>
            <a:lstStyle/>
            <a:p>
              <a:endParaRPr lang="tr-TR"/>
            </a:p>
          </p:txBody>
        </p:sp>
      </p:grpSp>
      <p:sp>
        <p:nvSpPr>
          <p:cNvPr id="9" name="Freeform 9"/>
          <p:cNvSpPr/>
          <p:nvPr/>
        </p:nvSpPr>
        <p:spPr>
          <a:xfrm rot="-60532">
            <a:off x="4289229" y="690712"/>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10" name="Freeform 10"/>
          <p:cNvSpPr/>
          <p:nvPr/>
        </p:nvSpPr>
        <p:spPr>
          <a:xfrm>
            <a:off x="14496194" y="700325"/>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grpSp>
        <p:nvGrpSpPr>
          <p:cNvPr id="11" name="Group 11"/>
          <p:cNvGrpSpPr/>
          <p:nvPr/>
        </p:nvGrpSpPr>
        <p:grpSpPr>
          <a:xfrm>
            <a:off x="4279812" y="2330581"/>
            <a:ext cx="10994794" cy="7071778"/>
            <a:chOff x="0" y="0"/>
            <a:chExt cx="1085988" cy="698500"/>
          </a:xfrm>
        </p:grpSpPr>
        <p:sp>
          <p:nvSpPr>
            <p:cNvPr id="12" name="Freeform 12"/>
            <p:cNvSpPr/>
            <p:nvPr/>
          </p:nvSpPr>
          <p:spPr>
            <a:xfrm>
              <a:off x="0" y="0"/>
              <a:ext cx="1085988" cy="698500"/>
            </a:xfrm>
            <a:custGeom>
              <a:avLst/>
              <a:gdLst/>
              <a:ahLst/>
              <a:cxnLst/>
              <a:rect l="l" t="t" r="r" b="b"/>
              <a:pathLst>
                <a:path w="1085988" h="698500">
                  <a:moveTo>
                    <a:pt x="1085988" y="349250"/>
                  </a:moveTo>
                  <a:lnTo>
                    <a:pt x="882788" y="698500"/>
                  </a:lnTo>
                  <a:lnTo>
                    <a:pt x="203200" y="698500"/>
                  </a:lnTo>
                  <a:lnTo>
                    <a:pt x="0" y="349250"/>
                  </a:lnTo>
                  <a:lnTo>
                    <a:pt x="203200" y="0"/>
                  </a:lnTo>
                  <a:lnTo>
                    <a:pt x="882788" y="0"/>
                  </a:lnTo>
                  <a:lnTo>
                    <a:pt x="1085988" y="349250"/>
                  </a:lnTo>
                  <a:close/>
                </a:path>
              </a:pathLst>
            </a:custGeom>
            <a:gradFill rotWithShape="1">
              <a:gsLst>
                <a:gs pos="0">
                  <a:srgbClr val="CDFFD8">
                    <a:alpha val="100000"/>
                  </a:srgbClr>
                </a:gs>
                <a:gs pos="100000">
                  <a:srgbClr val="94B9FF">
                    <a:alpha val="100000"/>
                  </a:srgbClr>
                </a:gs>
              </a:gsLst>
              <a:lin ang="0"/>
            </a:gradFill>
          </p:spPr>
          <p:txBody>
            <a:bodyPr/>
            <a:lstStyle/>
            <a:p>
              <a:endParaRPr lang="tr-TR"/>
            </a:p>
          </p:txBody>
        </p:sp>
        <p:sp>
          <p:nvSpPr>
            <p:cNvPr id="13" name="TextBox 13"/>
            <p:cNvSpPr txBox="1"/>
            <p:nvPr/>
          </p:nvSpPr>
          <p:spPr>
            <a:xfrm>
              <a:off x="114300" y="-57150"/>
              <a:ext cx="584200" cy="755650"/>
            </a:xfrm>
            <a:prstGeom prst="rect">
              <a:avLst/>
            </a:prstGeom>
          </p:spPr>
          <p:txBody>
            <a:bodyPr lIns="50800" tIns="50800" rIns="50800" bIns="50800" rtlCol="0" anchor="ctr"/>
            <a:lstStyle/>
            <a:p>
              <a:pPr algn="ctr">
                <a:lnSpc>
                  <a:spcPts val="3640"/>
                </a:lnSpc>
              </a:pPr>
              <a:endParaRPr/>
            </a:p>
          </p:txBody>
        </p:sp>
      </p:grpSp>
      <p:sp>
        <p:nvSpPr>
          <p:cNvPr id="14" name="Freeform 14"/>
          <p:cNvSpPr/>
          <p:nvPr/>
        </p:nvSpPr>
        <p:spPr>
          <a:xfrm>
            <a:off x="1140130" y="2798306"/>
            <a:ext cx="3559070" cy="6136328"/>
          </a:xfrm>
          <a:custGeom>
            <a:avLst/>
            <a:gdLst/>
            <a:ahLst/>
            <a:cxnLst/>
            <a:rect l="l" t="t" r="r" b="b"/>
            <a:pathLst>
              <a:path w="3559070" h="6136328">
                <a:moveTo>
                  <a:pt x="0" y="0"/>
                </a:moveTo>
                <a:lnTo>
                  <a:pt x="3559071" y="0"/>
                </a:lnTo>
                <a:lnTo>
                  <a:pt x="3559071" y="6136328"/>
                </a:lnTo>
                <a:lnTo>
                  <a:pt x="0" y="6136328"/>
                </a:lnTo>
                <a:lnTo>
                  <a:pt x="0" y="0"/>
                </a:lnTo>
                <a:close/>
              </a:path>
            </a:pathLst>
          </a:custGeom>
          <a:blipFill>
            <a:blip r:embed="rId13"/>
            <a:stretch>
              <a:fillRect/>
            </a:stretch>
          </a:blipFill>
        </p:spPr>
        <p:txBody>
          <a:bodyPr/>
          <a:lstStyle/>
          <a:p>
            <a:endParaRPr lang="tr-TR"/>
          </a:p>
        </p:txBody>
      </p:sp>
      <p:sp>
        <p:nvSpPr>
          <p:cNvPr id="15" name="TextBox 15"/>
          <p:cNvSpPr txBox="1"/>
          <p:nvPr/>
        </p:nvSpPr>
        <p:spPr>
          <a:xfrm>
            <a:off x="4683596" y="819246"/>
            <a:ext cx="10774646"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1.Kelime-i Şehadet Getirmek</a:t>
            </a:r>
          </a:p>
        </p:txBody>
      </p:sp>
      <p:sp>
        <p:nvSpPr>
          <p:cNvPr id="16" name="TextBox 16"/>
          <p:cNvSpPr txBox="1"/>
          <p:nvPr/>
        </p:nvSpPr>
        <p:spPr>
          <a:xfrm>
            <a:off x="5623126" y="3221519"/>
            <a:ext cx="8308167" cy="4526915"/>
          </a:xfrm>
          <a:prstGeom prst="rect">
            <a:avLst/>
          </a:prstGeom>
        </p:spPr>
        <p:txBody>
          <a:bodyPr lIns="0" tIns="0" rIns="0" bIns="0" rtlCol="0" anchor="t">
            <a:spAutoFit/>
          </a:bodyPr>
          <a:lstStyle/>
          <a:p>
            <a:pPr algn="ctr">
              <a:lnSpc>
                <a:spcPts val="5179"/>
              </a:lnSpc>
            </a:pPr>
            <a:r>
              <a:rPr lang="en-US" sz="3699">
                <a:solidFill>
                  <a:srgbClr val="272626"/>
                </a:solidFill>
                <a:latin typeface="KG Primary Penmanship"/>
              </a:rPr>
              <a:t>Kelime-i şehadet ifadesi, “şahitlik etme, tanıklık yapma sözü” anlamına gelir. “</a:t>
            </a:r>
          </a:p>
          <a:p>
            <a:pPr algn="ctr">
              <a:lnSpc>
                <a:spcPts val="5179"/>
              </a:lnSpc>
            </a:pPr>
            <a:r>
              <a:rPr lang="en-US" sz="3699">
                <a:solidFill>
                  <a:srgbClr val="A92728"/>
                </a:solidFill>
                <a:latin typeface="KG Primary Penmanship"/>
              </a:rPr>
              <a:t>Eşhedüen lâ ilâhe illallâh ve eşhedü enne Muhammeden abdühû ve resûlüh.” </a:t>
            </a:r>
            <a:r>
              <a:rPr lang="en-US" sz="3699">
                <a:solidFill>
                  <a:srgbClr val="272626"/>
                </a:solidFill>
                <a:latin typeface="KG Primary Penmanship"/>
              </a:rPr>
              <a:t>şeklinde söylenir.</a:t>
            </a:r>
          </a:p>
          <a:p>
            <a:pPr algn="ctr">
              <a:lnSpc>
                <a:spcPts val="5039"/>
              </a:lnSpc>
            </a:pPr>
            <a:r>
              <a:rPr lang="en-US" sz="3599">
                <a:solidFill>
                  <a:srgbClr val="272626"/>
                </a:solidFill>
                <a:latin typeface="KG Primary Penmanship"/>
              </a:rPr>
              <a:t>Bu sözün manası şöyledir:</a:t>
            </a:r>
          </a:p>
          <a:p>
            <a:pPr algn="ctr">
              <a:lnSpc>
                <a:spcPts val="5039"/>
              </a:lnSpc>
            </a:pPr>
            <a:r>
              <a:rPr lang="en-US" sz="3599">
                <a:solidFill>
                  <a:srgbClr val="272626"/>
                </a:solidFill>
                <a:latin typeface="KG Primary Penmanship"/>
              </a:rPr>
              <a:t> </a:t>
            </a:r>
            <a:r>
              <a:rPr lang="en-US" sz="3599">
                <a:solidFill>
                  <a:srgbClr val="A92728"/>
                </a:solidFill>
                <a:latin typeface="KG Primary Penmanship"/>
              </a:rPr>
              <a:t>Şahitlik ederim ki Allah’tan başka ilah yoktur ve yine</a:t>
            </a:r>
          </a:p>
          <a:p>
            <a:pPr algn="ctr">
              <a:lnSpc>
                <a:spcPts val="5039"/>
              </a:lnSpc>
            </a:pPr>
            <a:r>
              <a:rPr lang="en-US" sz="3599">
                <a:solidFill>
                  <a:srgbClr val="A92728"/>
                </a:solidFill>
                <a:latin typeface="KG Primary Penmanship"/>
              </a:rPr>
              <a:t> şahitlik ederim ki Hz. Muhammed, onun kulu ve elçisidir.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sp>
        <p:nvSpPr>
          <p:cNvPr id="2" name="Freeform 2"/>
          <p:cNvSpPr/>
          <p:nvPr/>
        </p:nvSpPr>
        <p:spPr>
          <a:xfrm>
            <a:off x="1511295" y="9460015"/>
            <a:ext cx="5453222" cy="1077011"/>
          </a:xfrm>
          <a:custGeom>
            <a:avLst/>
            <a:gdLst/>
            <a:ahLst/>
            <a:cxnLst/>
            <a:rect l="l" t="t" r="r" b="b"/>
            <a:pathLst>
              <a:path w="5453222" h="1077011">
                <a:moveTo>
                  <a:pt x="0" y="0"/>
                </a:moveTo>
                <a:lnTo>
                  <a:pt x="5453222" y="0"/>
                </a:lnTo>
                <a:lnTo>
                  <a:pt x="5453222" y="1077011"/>
                </a:lnTo>
                <a:lnTo>
                  <a:pt x="0" y="1077011"/>
                </a:lnTo>
                <a:lnTo>
                  <a:pt x="0" y="0"/>
                </a:lnTo>
                <a:close/>
              </a:path>
            </a:pathLst>
          </a:custGeom>
          <a:blipFill>
            <a:blip r:embed="rId2">
              <a:alphaModFix amt="18999"/>
            </a:blip>
            <a:stretch>
              <a:fillRect/>
            </a:stretch>
          </a:blipFill>
        </p:spPr>
        <p:txBody>
          <a:bodyPr/>
          <a:lstStyle/>
          <a:p>
            <a:endParaRPr lang="tr-TR"/>
          </a:p>
        </p:txBody>
      </p:sp>
      <p:sp>
        <p:nvSpPr>
          <p:cNvPr id="3" name="Freeform 3"/>
          <p:cNvSpPr/>
          <p:nvPr/>
        </p:nvSpPr>
        <p:spPr>
          <a:xfrm>
            <a:off x="2534973" y="7266647"/>
            <a:ext cx="1123756" cy="1611120"/>
          </a:xfrm>
          <a:custGeom>
            <a:avLst/>
            <a:gdLst/>
            <a:ahLst/>
            <a:cxnLst/>
            <a:rect l="l" t="t" r="r" b="b"/>
            <a:pathLst>
              <a:path w="1123756" h="1611120">
                <a:moveTo>
                  <a:pt x="0" y="0"/>
                </a:moveTo>
                <a:lnTo>
                  <a:pt x="1123756" y="0"/>
                </a:lnTo>
                <a:lnTo>
                  <a:pt x="1123756" y="1611119"/>
                </a:lnTo>
                <a:lnTo>
                  <a:pt x="0" y="16111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798565" y="3849813"/>
            <a:ext cx="1548546" cy="5603292"/>
          </a:xfrm>
          <a:custGeom>
            <a:avLst/>
            <a:gdLst/>
            <a:ahLst/>
            <a:cxnLst/>
            <a:rect l="l" t="t" r="r" b="b"/>
            <a:pathLst>
              <a:path w="1548546" h="5603292">
                <a:moveTo>
                  <a:pt x="0" y="0"/>
                </a:moveTo>
                <a:lnTo>
                  <a:pt x="1548546" y="0"/>
                </a:lnTo>
                <a:lnTo>
                  <a:pt x="1548546" y="5603292"/>
                </a:lnTo>
                <a:lnTo>
                  <a:pt x="0" y="56032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2534973" y="5338305"/>
            <a:ext cx="739134" cy="761280"/>
          </a:xfrm>
          <a:custGeom>
            <a:avLst/>
            <a:gdLst/>
            <a:ahLst/>
            <a:cxnLst/>
            <a:rect l="l" t="t" r="r" b="b"/>
            <a:pathLst>
              <a:path w="739134" h="761280">
                <a:moveTo>
                  <a:pt x="0" y="0"/>
                </a:moveTo>
                <a:lnTo>
                  <a:pt x="739133" y="0"/>
                </a:lnTo>
                <a:lnTo>
                  <a:pt x="739133" y="761280"/>
                </a:lnTo>
                <a:lnTo>
                  <a:pt x="0" y="761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6" name="Freeform 6"/>
          <p:cNvSpPr/>
          <p:nvPr/>
        </p:nvSpPr>
        <p:spPr>
          <a:xfrm>
            <a:off x="1028700" y="2164747"/>
            <a:ext cx="1230110" cy="1884570"/>
          </a:xfrm>
          <a:custGeom>
            <a:avLst/>
            <a:gdLst/>
            <a:ahLst/>
            <a:cxnLst/>
            <a:rect l="l" t="t" r="r" b="b"/>
            <a:pathLst>
              <a:path w="1230110" h="1884570">
                <a:moveTo>
                  <a:pt x="0" y="0"/>
                </a:moveTo>
                <a:lnTo>
                  <a:pt x="1230110" y="0"/>
                </a:lnTo>
                <a:lnTo>
                  <a:pt x="1230110" y="1884570"/>
                </a:lnTo>
                <a:lnTo>
                  <a:pt x="0" y="18845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grpSp>
        <p:nvGrpSpPr>
          <p:cNvPr id="7" name="Group 7"/>
          <p:cNvGrpSpPr/>
          <p:nvPr/>
        </p:nvGrpSpPr>
        <p:grpSpPr>
          <a:xfrm>
            <a:off x="3956790" y="461307"/>
            <a:ext cx="11640837" cy="1538217"/>
            <a:chOff x="0" y="0"/>
            <a:chExt cx="14682140" cy="1940093"/>
          </a:xfrm>
        </p:grpSpPr>
        <p:sp>
          <p:nvSpPr>
            <p:cNvPr id="8" name="Freeform 8"/>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FFD69C"/>
            </a:solidFill>
          </p:spPr>
          <p:txBody>
            <a:bodyPr/>
            <a:lstStyle/>
            <a:p>
              <a:endParaRPr lang="tr-TR"/>
            </a:p>
          </p:txBody>
        </p:sp>
      </p:grpSp>
      <p:sp>
        <p:nvSpPr>
          <p:cNvPr id="9" name="Freeform 9"/>
          <p:cNvSpPr/>
          <p:nvPr/>
        </p:nvSpPr>
        <p:spPr>
          <a:xfrm rot="-60532">
            <a:off x="4446164" y="700325"/>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10" name="Freeform 10"/>
          <p:cNvSpPr/>
          <p:nvPr/>
        </p:nvSpPr>
        <p:spPr>
          <a:xfrm>
            <a:off x="14356808" y="690712"/>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grpSp>
        <p:nvGrpSpPr>
          <p:cNvPr id="11" name="Group 11"/>
          <p:cNvGrpSpPr/>
          <p:nvPr/>
        </p:nvGrpSpPr>
        <p:grpSpPr>
          <a:xfrm>
            <a:off x="3341201" y="2164747"/>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CE1E6"/>
            </a:solidFill>
          </p:spPr>
          <p:txBody>
            <a:bodyPr/>
            <a:lstStyle/>
            <a:p>
              <a:endParaRPr lang="tr-TR"/>
            </a:p>
          </p:txBody>
        </p:sp>
        <p:sp>
          <p:nvSpPr>
            <p:cNvPr id="13" name="TextBox 13"/>
            <p:cNvSpPr txBox="1"/>
            <p:nvPr/>
          </p:nvSpPr>
          <p:spPr>
            <a:xfrm>
              <a:off x="114300" y="-47625"/>
              <a:ext cx="584200" cy="746125"/>
            </a:xfrm>
            <a:prstGeom prst="rect">
              <a:avLst/>
            </a:prstGeom>
          </p:spPr>
          <p:txBody>
            <a:bodyPr lIns="50800" tIns="50800" rIns="50800" bIns="50800" rtlCol="0" anchor="ctr"/>
            <a:lstStyle/>
            <a:p>
              <a:pPr algn="ctr">
                <a:lnSpc>
                  <a:spcPts val="3919"/>
                </a:lnSpc>
              </a:pPr>
              <a:r>
                <a:rPr lang="en-US" sz="2799">
                  <a:solidFill>
                    <a:srgbClr val="000000"/>
                  </a:solidFill>
                  <a:latin typeface="One Little Font"/>
                </a:rPr>
                <a:t>Eşhedü</a:t>
              </a:r>
            </a:p>
          </p:txBody>
        </p:sp>
      </p:grpSp>
      <p:grpSp>
        <p:nvGrpSpPr>
          <p:cNvPr id="14" name="Group 14"/>
          <p:cNvGrpSpPr/>
          <p:nvPr/>
        </p:nvGrpSpPr>
        <p:grpSpPr>
          <a:xfrm>
            <a:off x="3341201" y="4816864"/>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DECE21"/>
            </a:solidFill>
          </p:spPr>
          <p:txBody>
            <a:bodyPr/>
            <a:lstStyle/>
            <a:p>
              <a:endParaRPr lang="tr-TR"/>
            </a:p>
          </p:txBody>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en la</a:t>
              </a:r>
            </a:p>
          </p:txBody>
        </p:sp>
      </p:grpSp>
      <p:grpSp>
        <p:nvGrpSpPr>
          <p:cNvPr id="17" name="Group 17"/>
          <p:cNvGrpSpPr/>
          <p:nvPr/>
        </p:nvGrpSpPr>
        <p:grpSpPr>
          <a:xfrm>
            <a:off x="7931921" y="2164747"/>
            <a:ext cx="3086100" cy="2652117"/>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46CAA"/>
            </a:solidFill>
          </p:spPr>
          <p:txBody>
            <a:bodyPr/>
            <a:lstStyle/>
            <a:p>
              <a:endParaRPr lang="tr-TR"/>
            </a:p>
          </p:txBody>
        </p:sp>
        <p:sp>
          <p:nvSpPr>
            <p:cNvPr id="19" name="TextBox 19"/>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illallah</a:t>
              </a:r>
            </a:p>
          </p:txBody>
        </p:sp>
      </p:grpSp>
      <p:grpSp>
        <p:nvGrpSpPr>
          <p:cNvPr id="20" name="Group 20"/>
          <p:cNvGrpSpPr/>
          <p:nvPr/>
        </p:nvGrpSpPr>
        <p:grpSpPr>
          <a:xfrm>
            <a:off x="7931921" y="4773526"/>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7ED957"/>
            </a:solidFill>
          </p:spPr>
          <p:txBody>
            <a:bodyPr/>
            <a:lstStyle/>
            <a:p>
              <a:endParaRPr lang="tr-TR"/>
            </a:p>
          </p:txBody>
        </p:sp>
        <p:sp>
          <p:nvSpPr>
            <p:cNvPr id="22" name="TextBox 22"/>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ve </a:t>
              </a:r>
            </a:p>
          </p:txBody>
        </p:sp>
      </p:grpSp>
      <p:grpSp>
        <p:nvGrpSpPr>
          <p:cNvPr id="23" name="Group 23"/>
          <p:cNvGrpSpPr/>
          <p:nvPr/>
        </p:nvGrpSpPr>
        <p:grpSpPr>
          <a:xfrm>
            <a:off x="5630606" y="349080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04F32"/>
            </a:solidFill>
          </p:spPr>
          <p:txBody>
            <a:bodyPr/>
            <a:lstStyle/>
            <a:p>
              <a:endParaRPr lang="tr-TR"/>
            </a:p>
          </p:txBody>
        </p:sp>
        <p:sp>
          <p:nvSpPr>
            <p:cNvPr id="25" name="TextBox 25"/>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ilahe</a:t>
              </a:r>
            </a:p>
          </p:txBody>
        </p:sp>
      </p:grpSp>
      <p:grpSp>
        <p:nvGrpSpPr>
          <p:cNvPr id="26" name="Group 26"/>
          <p:cNvGrpSpPr/>
          <p:nvPr/>
        </p:nvGrpSpPr>
        <p:grpSpPr>
          <a:xfrm>
            <a:off x="10220703" y="3447468"/>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BC00D"/>
            </a:solidFill>
          </p:spPr>
          <p:txBody>
            <a:bodyPr/>
            <a:lstStyle/>
            <a:p>
              <a:endParaRPr lang="tr-TR"/>
            </a:p>
          </p:txBody>
        </p:sp>
        <p:sp>
          <p:nvSpPr>
            <p:cNvPr id="28" name="TextBox 28"/>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eşhedü</a:t>
              </a:r>
            </a:p>
          </p:txBody>
        </p:sp>
      </p:grpSp>
      <p:sp>
        <p:nvSpPr>
          <p:cNvPr id="29" name="TextBox 29"/>
          <p:cNvSpPr txBox="1"/>
          <p:nvPr/>
        </p:nvSpPr>
        <p:spPr>
          <a:xfrm>
            <a:off x="7173656" y="8681807"/>
            <a:ext cx="10564681" cy="1225550"/>
          </a:xfrm>
          <a:prstGeom prst="rect">
            <a:avLst/>
          </a:prstGeom>
        </p:spPr>
        <p:txBody>
          <a:bodyPr lIns="0" tIns="0" rIns="0" bIns="0" rtlCol="0" anchor="t">
            <a:spAutoFit/>
          </a:bodyPr>
          <a:lstStyle/>
          <a:p>
            <a:pPr algn="ctr">
              <a:lnSpc>
                <a:spcPts val="4899"/>
              </a:lnSpc>
            </a:pPr>
            <a:r>
              <a:rPr lang="en-US" sz="3499">
                <a:solidFill>
                  <a:srgbClr val="272626"/>
                </a:solidFill>
                <a:latin typeface="KG Primary Penmanship"/>
              </a:rPr>
              <a:t>Yukarıda karışık halde verilen Kelime-i Şehadetin kelimelerini doğru bir şekilde numaralandırıp okuyunuz.</a:t>
            </a:r>
          </a:p>
        </p:txBody>
      </p:sp>
      <p:grpSp>
        <p:nvGrpSpPr>
          <p:cNvPr id="30" name="Group 30"/>
          <p:cNvGrpSpPr/>
          <p:nvPr/>
        </p:nvGrpSpPr>
        <p:grpSpPr>
          <a:xfrm>
            <a:off x="12522971" y="4773526"/>
            <a:ext cx="3086100" cy="2652117"/>
            <a:chOff x="0" y="0"/>
            <a:chExt cx="812800" cy="698500"/>
          </a:xfrm>
        </p:grpSpPr>
        <p:sp>
          <p:nvSpPr>
            <p:cNvPr id="31" name="Freeform 3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DECE21"/>
            </a:solidFill>
          </p:spPr>
          <p:txBody>
            <a:bodyPr/>
            <a:lstStyle/>
            <a:p>
              <a:endParaRPr lang="tr-TR"/>
            </a:p>
          </p:txBody>
        </p:sp>
        <p:sp>
          <p:nvSpPr>
            <p:cNvPr id="32" name="TextBox 32"/>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Muhammeden</a:t>
              </a:r>
            </a:p>
          </p:txBody>
        </p:sp>
      </p:grpSp>
      <p:grpSp>
        <p:nvGrpSpPr>
          <p:cNvPr id="33" name="Group 33"/>
          <p:cNvGrpSpPr/>
          <p:nvPr/>
        </p:nvGrpSpPr>
        <p:grpSpPr>
          <a:xfrm>
            <a:off x="12522971" y="2121409"/>
            <a:ext cx="3086100" cy="2652117"/>
            <a:chOff x="0" y="0"/>
            <a:chExt cx="812800" cy="698500"/>
          </a:xfrm>
        </p:grpSpPr>
        <p:sp>
          <p:nvSpPr>
            <p:cNvPr id="34" name="Freeform 3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04F32"/>
            </a:solidFill>
          </p:spPr>
          <p:txBody>
            <a:bodyPr/>
            <a:lstStyle/>
            <a:p>
              <a:endParaRPr lang="tr-TR"/>
            </a:p>
          </p:txBody>
        </p:sp>
        <p:sp>
          <p:nvSpPr>
            <p:cNvPr id="35" name="TextBox 35"/>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enne</a:t>
              </a:r>
            </a:p>
          </p:txBody>
        </p:sp>
      </p:grpSp>
      <p:grpSp>
        <p:nvGrpSpPr>
          <p:cNvPr id="36" name="Group 36"/>
          <p:cNvGrpSpPr/>
          <p:nvPr/>
        </p:nvGrpSpPr>
        <p:grpSpPr>
          <a:xfrm>
            <a:off x="14811753" y="3447468"/>
            <a:ext cx="3086100" cy="2652117"/>
            <a:chOff x="0" y="0"/>
            <a:chExt cx="812800" cy="698500"/>
          </a:xfrm>
        </p:grpSpPr>
        <p:sp>
          <p:nvSpPr>
            <p:cNvPr id="37" name="Freeform 3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46CAA"/>
            </a:solidFill>
          </p:spPr>
          <p:txBody>
            <a:bodyPr/>
            <a:lstStyle/>
            <a:p>
              <a:endParaRPr lang="tr-TR"/>
            </a:p>
          </p:txBody>
        </p:sp>
        <p:sp>
          <p:nvSpPr>
            <p:cNvPr id="38" name="TextBox 38"/>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abduhu</a:t>
              </a:r>
            </a:p>
          </p:txBody>
        </p:sp>
      </p:grpSp>
      <p:grpSp>
        <p:nvGrpSpPr>
          <p:cNvPr id="39" name="Group 39"/>
          <p:cNvGrpSpPr/>
          <p:nvPr/>
        </p:nvGrpSpPr>
        <p:grpSpPr>
          <a:xfrm>
            <a:off x="14811753" y="6105889"/>
            <a:ext cx="3086100" cy="2652117"/>
            <a:chOff x="0" y="0"/>
            <a:chExt cx="812800" cy="698500"/>
          </a:xfrm>
        </p:grpSpPr>
        <p:sp>
          <p:nvSpPr>
            <p:cNvPr id="40" name="Freeform 4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7ED957"/>
            </a:solidFill>
          </p:spPr>
          <p:txBody>
            <a:bodyPr/>
            <a:lstStyle/>
            <a:p>
              <a:endParaRPr lang="tr-TR"/>
            </a:p>
          </p:txBody>
        </p:sp>
        <p:sp>
          <p:nvSpPr>
            <p:cNvPr id="41" name="TextBox 41"/>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ve </a:t>
              </a:r>
            </a:p>
          </p:txBody>
        </p:sp>
      </p:grpSp>
      <p:grpSp>
        <p:nvGrpSpPr>
          <p:cNvPr id="42" name="Group 42"/>
          <p:cNvGrpSpPr/>
          <p:nvPr/>
        </p:nvGrpSpPr>
        <p:grpSpPr>
          <a:xfrm>
            <a:off x="5630606" y="6142922"/>
            <a:ext cx="3086100" cy="2652117"/>
            <a:chOff x="0" y="0"/>
            <a:chExt cx="812800" cy="698500"/>
          </a:xfrm>
        </p:grpSpPr>
        <p:sp>
          <p:nvSpPr>
            <p:cNvPr id="43" name="Freeform 4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BC00D"/>
            </a:solidFill>
          </p:spPr>
          <p:txBody>
            <a:bodyPr/>
            <a:lstStyle/>
            <a:p>
              <a:endParaRPr lang="tr-TR"/>
            </a:p>
          </p:txBody>
        </p:sp>
        <p:sp>
          <p:nvSpPr>
            <p:cNvPr id="44" name="TextBox 44"/>
            <p:cNvSpPr txBox="1"/>
            <p:nvPr/>
          </p:nvSpPr>
          <p:spPr>
            <a:xfrm>
              <a:off x="114300" y="-57150"/>
              <a:ext cx="584200" cy="755650"/>
            </a:xfrm>
            <a:prstGeom prst="rect">
              <a:avLst/>
            </a:prstGeom>
          </p:spPr>
          <p:txBody>
            <a:bodyPr lIns="50800" tIns="50800" rIns="50800" bIns="50800" rtlCol="0" anchor="ctr"/>
            <a:lstStyle/>
            <a:p>
              <a:pPr algn="ctr">
                <a:lnSpc>
                  <a:spcPts val="3640"/>
                </a:lnSpc>
              </a:pPr>
              <a:r>
                <a:rPr lang="en-US" sz="2600">
                  <a:solidFill>
                    <a:srgbClr val="000000"/>
                  </a:solidFill>
                  <a:latin typeface="One Little Font"/>
                </a:rPr>
                <a:t>resuluhu</a:t>
              </a:r>
            </a:p>
          </p:txBody>
        </p:sp>
      </p:grpSp>
      <p:grpSp>
        <p:nvGrpSpPr>
          <p:cNvPr id="45" name="Group 45"/>
          <p:cNvGrpSpPr/>
          <p:nvPr/>
        </p:nvGrpSpPr>
        <p:grpSpPr>
          <a:xfrm>
            <a:off x="4436746" y="2212022"/>
            <a:ext cx="895010" cy="895010"/>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47" name="TextBox 47"/>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48" name="TextBox 48"/>
          <p:cNvSpPr txBox="1"/>
          <p:nvPr/>
        </p:nvSpPr>
        <p:spPr>
          <a:xfrm>
            <a:off x="4683596" y="819246"/>
            <a:ext cx="10774646"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1.Kelime-i Şehadet Getirmek</a:t>
            </a:r>
          </a:p>
        </p:txBody>
      </p:sp>
      <p:grpSp>
        <p:nvGrpSpPr>
          <p:cNvPr id="49" name="Group 49"/>
          <p:cNvGrpSpPr/>
          <p:nvPr/>
        </p:nvGrpSpPr>
        <p:grpSpPr>
          <a:xfrm>
            <a:off x="4436746" y="6371637"/>
            <a:ext cx="895010" cy="895010"/>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51" name="TextBox 51"/>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52" name="Group 52"/>
          <p:cNvGrpSpPr/>
          <p:nvPr/>
        </p:nvGrpSpPr>
        <p:grpSpPr>
          <a:xfrm>
            <a:off x="6726151" y="5077888"/>
            <a:ext cx="895010" cy="895010"/>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54" name="TextBox 54"/>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55" name="Group 55"/>
          <p:cNvGrpSpPr/>
          <p:nvPr/>
        </p:nvGrpSpPr>
        <p:grpSpPr>
          <a:xfrm>
            <a:off x="6726151" y="7862997"/>
            <a:ext cx="895010" cy="895010"/>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57" name="TextBox 57"/>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58" name="Group 58"/>
          <p:cNvGrpSpPr/>
          <p:nvPr/>
        </p:nvGrpSpPr>
        <p:grpSpPr>
          <a:xfrm>
            <a:off x="9027466" y="2164747"/>
            <a:ext cx="895010" cy="895010"/>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60" name="TextBox 60"/>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61" name="Group 61"/>
          <p:cNvGrpSpPr/>
          <p:nvPr/>
        </p:nvGrpSpPr>
        <p:grpSpPr>
          <a:xfrm>
            <a:off x="13618346" y="2212022"/>
            <a:ext cx="895010" cy="895010"/>
            <a:chOff x="0" y="0"/>
            <a:chExt cx="812800" cy="812800"/>
          </a:xfrm>
        </p:grpSpPr>
        <p:sp>
          <p:nvSpPr>
            <p:cNvPr id="62" name="Freeform 6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63" name="TextBox 63"/>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64" name="Group 64"/>
          <p:cNvGrpSpPr/>
          <p:nvPr/>
        </p:nvGrpSpPr>
        <p:grpSpPr>
          <a:xfrm>
            <a:off x="15907298" y="3490805"/>
            <a:ext cx="895010" cy="895010"/>
            <a:chOff x="0" y="0"/>
            <a:chExt cx="812800" cy="812800"/>
          </a:xfrm>
        </p:grpSpPr>
        <p:sp>
          <p:nvSpPr>
            <p:cNvPr id="65" name="Freeform 6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66" name="TextBox 66"/>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67" name="Group 67"/>
          <p:cNvGrpSpPr/>
          <p:nvPr/>
        </p:nvGrpSpPr>
        <p:grpSpPr>
          <a:xfrm>
            <a:off x="15907298" y="7862997"/>
            <a:ext cx="895010" cy="895010"/>
            <a:chOff x="0" y="0"/>
            <a:chExt cx="812800" cy="812800"/>
          </a:xfrm>
        </p:grpSpPr>
        <p:sp>
          <p:nvSpPr>
            <p:cNvPr id="68" name="Freeform 6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69" name="TextBox 69"/>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70" name="Group 70"/>
          <p:cNvGrpSpPr/>
          <p:nvPr/>
        </p:nvGrpSpPr>
        <p:grpSpPr>
          <a:xfrm>
            <a:off x="13618346" y="6536938"/>
            <a:ext cx="895010" cy="895010"/>
            <a:chOff x="0" y="0"/>
            <a:chExt cx="812800" cy="812800"/>
          </a:xfrm>
        </p:grpSpPr>
        <p:sp>
          <p:nvSpPr>
            <p:cNvPr id="71" name="Freeform 7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72" name="TextBox 72"/>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73" name="Group 73"/>
          <p:cNvGrpSpPr/>
          <p:nvPr/>
        </p:nvGrpSpPr>
        <p:grpSpPr>
          <a:xfrm>
            <a:off x="11225954" y="5196126"/>
            <a:ext cx="895010" cy="895010"/>
            <a:chOff x="0" y="0"/>
            <a:chExt cx="812800" cy="812800"/>
          </a:xfrm>
        </p:grpSpPr>
        <p:sp>
          <p:nvSpPr>
            <p:cNvPr id="74" name="Freeform 7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75" name="TextBox 75"/>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grpSp>
        <p:nvGrpSpPr>
          <p:cNvPr id="76" name="Group 76"/>
          <p:cNvGrpSpPr/>
          <p:nvPr/>
        </p:nvGrpSpPr>
        <p:grpSpPr>
          <a:xfrm>
            <a:off x="8969439" y="6412874"/>
            <a:ext cx="895010" cy="895010"/>
            <a:chOff x="0" y="0"/>
            <a:chExt cx="812800" cy="812800"/>
          </a:xfrm>
        </p:grpSpPr>
        <p:sp>
          <p:nvSpPr>
            <p:cNvPr id="77" name="Freeform 7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tr-TR"/>
            </a:p>
          </p:txBody>
        </p:sp>
        <p:sp>
          <p:nvSpPr>
            <p:cNvPr id="78" name="TextBox 78"/>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E1E6"/>
        </a:solidFill>
        <a:effectLst/>
      </p:bgPr>
    </p:bg>
    <p:spTree>
      <p:nvGrpSpPr>
        <p:cNvPr id="1" name=""/>
        <p:cNvGrpSpPr/>
        <p:nvPr/>
      </p:nvGrpSpPr>
      <p:grpSpPr>
        <a:xfrm>
          <a:off x="0" y="0"/>
          <a:ext cx="0" cy="0"/>
          <a:chOff x="0" y="0"/>
          <a:chExt cx="0" cy="0"/>
        </a:xfrm>
      </p:grpSpPr>
      <p:grpSp>
        <p:nvGrpSpPr>
          <p:cNvPr id="2" name="Group 2"/>
          <p:cNvGrpSpPr/>
          <p:nvPr/>
        </p:nvGrpSpPr>
        <p:grpSpPr>
          <a:xfrm>
            <a:off x="4159662" y="864069"/>
            <a:ext cx="12848731" cy="8118486"/>
            <a:chOff x="0" y="0"/>
            <a:chExt cx="9825898" cy="6208505"/>
          </a:xfrm>
        </p:grpSpPr>
        <p:sp>
          <p:nvSpPr>
            <p:cNvPr id="3" name="Freeform 3"/>
            <p:cNvSpPr/>
            <p:nvPr/>
          </p:nvSpPr>
          <p:spPr>
            <a:xfrm>
              <a:off x="-4213" y="0"/>
              <a:ext cx="9830111" cy="6208505"/>
            </a:xfrm>
            <a:custGeom>
              <a:avLst/>
              <a:gdLst/>
              <a:ahLst/>
              <a:cxnLst/>
              <a:rect l="l" t="t" r="r" b="b"/>
              <a:pathLst>
                <a:path w="9830111" h="6208505">
                  <a:moveTo>
                    <a:pt x="278431" y="16918"/>
                  </a:moveTo>
                  <a:cubicBezTo>
                    <a:pt x="278431" y="16918"/>
                    <a:pt x="604014" y="12258"/>
                    <a:pt x="1045115" y="12454"/>
                  </a:cubicBezTo>
                  <a:cubicBezTo>
                    <a:pt x="7948380" y="12671"/>
                    <a:pt x="9556042" y="0"/>
                    <a:pt x="9556042" y="0"/>
                  </a:cubicBezTo>
                  <a:cubicBezTo>
                    <a:pt x="9623506" y="0"/>
                    <a:pt x="9699443" y="0"/>
                    <a:pt x="9778216" y="85073"/>
                  </a:cubicBezTo>
                  <a:cubicBezTo>
                    <a:pt x="9821194" y="131488"/>
                    <a:pt x="9822262" y="240224"/>
                    <a:pt x="9822667" y="320281"/>
                  </a:cubicBezTo>
                  <a:cubicBezTo>
                    <a:pt x="9822667" y="320281"/>
                    <a:pt x="9820963" y="4514343"/>
                    <a:pt x="9820963" y="5445921"/>
                  </a:cubicBezTo>
                  <a:cubicBezTo>
                    <a:pt x="9820963" y="5660080"/>
                    <a:pt x="9830111" y="5959259"/>
                    <a:pt x="9830111" y="5959259"/>
                  </a:cubicBezTo>
                  <a:cubicBezTo>
                    <a:pt x="9830111" y="6087927"/>
                    <a:pt x="9825941" y="6208505"/>
                    <a:pt x="9573103" y="6200371"/>
                  </a:cubicBezTo>
                  <a:cubicBezTo>
                    <a:pt x="9573103" y="6200371"/>
                    <a:pt x="9196631" y="6180072"/>
                    <a:pt x="8195607" y="6187671"/>
                  </a:cubicBezTo>
                  <a:cubicBezTo>
                    <a:pt x="2367023" y="6195805"/>
                    <a:pt x="304023" y="6208505"/>
                    <a:pt x="304023" y="6208505"/>
                  </a:cubicBezTo>
                  <a:cubicBezTo>
                    <a:pt x="132548" y="6208505"/>
                    <a:pt x="4213" y="6107436"/>
                    <a:pt x="8532" y="5904889"/>
                  </a:cubicBezTo>
                  <a:cubicBezTo>
                    <a:pt x="8532" y="5904889"/>
                    <a:pt x="9630" y="5406348"/>
                    <a:pt x="4815" y="1542525"/>
                  </a:cubicBezTo>
                  <a:cubicBezTo>
                    <a:pt x="0" y="663668"/>
                    <a:pt x="25592" y="330596"/>
                    <a:pt x="25592" y="330596"/>
                  </a:cubicBezTo>
                  <a:cubicBezTo>
                    <a:pt x="27224" y="150571"/>
                    <a:pt x="143504" y="16918"/>
                    <a:pt x="278431" y="16918"/>
                  </a:cubicBezTo>
                  <a:close/>
                </a:path>
              </a:pathLst>
            </a:custGeom>
            <a:solidFill>
              <a:srgbClr val="000000">
                <a:alpha val="0"/>
              </a:srgbClr>
            </a:solidFill>
          </p:spPr>
          <p:txBody>
            <a:bodyPr/>
            <a:lstStyle/>
            <a:p>
              <a:endParaRPr lang="tr-TR"/>
            </a:p>
          </p:txBody>
        </p:sp>
      </p:grpSp>
      <p:grpSp>
        <p:nvGrpSpPr>
          <p:cNvPr id="4" name="Group 4"/>
          <p:cNvGrpSpPr/>
          <p:nvPr/>
        </p:nvGrpSpPr>
        <p:grpSpPr>
          <a:xfrm>
            <a:off x="3334105" y="627231"/>
            <a:ext cx="12606240" cy="8355323"/>
            <a:chOff x="0" y="0"/>
            <a:chExt cx="16808319" cy="11140431"/>
          </a:xfrm>
        </p:grpSpPr>
        <p:grpSp>
          <p:nvGrpSpPr>
            <p:cNvPr id="5" name="Group 5"/>
            <p:cNvGrpSpPr/>
            <p:nvPr/>
          </p:nvGrpSpPr>
          <p:grpSpPr>
            <a:xfrm>
              <a:off x="0" y="259492"/>
              <a:ext cx="16515081" cy="10880938"/>
              <a:chOff x="0" y="0"/>
              <a:chExt cx="10805670" cy="7119301"/>
            </a:xfrm>
          </p:grpSpPr>
          <p:sp>
            <p:nvSpPr>
              <p:cNvPr id="6" name="Freeform 6"/>
              <p:cNvSpPr/>
              <p:nvPr/>
            </p:nvSpPr>
            <p:spPr>
              <a:xfrm>
                <a:off x="-4213" y="0"/>
                <a:ext cx="10809882" cy="7119301"/>
              </a:xfrm>
              <a:custGeom>
                <a:avLst/>
                <a:gdLst/>
                <a:ahLst/>
                <a:cxnLst/>
                <a:rect l="l" t="t" r="r" b="b"/>
                <a:pathLst>
                  <a:path w="10809882" h="7119301">
                    <a:moveTo>
                      <a:pt x="278431" y="16918"/>
                    </a:moveTo>
                    <a:cubicBezTo>
                      <a:pt x="278431" y="16918"/>
                      <a:pt x="604014" y="12258"/>
                      <a:pt x="1062559"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8"/>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4" y="7106601"/>
                      <a:pt x="304023" y="7119301"/>
                      <a:pt x="304023" y="7119301"/>
                    </a:cubicBezTo>
                    <a:cubicBezTo>
                      <a:pt x="132548" y="7119301"/>
                      <a:pt x="4213" y="7018232"/>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D1B491"/>
              </a:solidFill>
            </p:spPr>
            <p:txBody>
              <a:bodyPr/>
              <a:lstStyle/>
              <a:p>
                <a:endParaRPr lang="tr-TR"/>
              </a:p>
            </p:txBody>
          </p:sp>
        </p:grpSp>
        <p:grpSp>
          <p:nvGrpSpPr>
            <p:cNvPr id="7" name="Group 7"/>
            <p:cNvGrpSpPr/>
            <p:nvPr/>
          </p:nvGrpSpPr>
          <p:grpSpPr>
            <a:xfrm>
              <a:off x="309997" y="0"/>
              <a:ext cx="16498323" cy="10805252"/>
              <a:chOff x="0" y="0"/>
              <a:chExt cx="10821129" cy="7087086"/>
            </a:xfrm>
          </p:grpSpPr>
          <p:sp>
            <p:nvSpPr>
              <p:cNvPr id="8" name="Freeform 8"/>
              <p:cNvSpPr/>
              <p:nvPr/>
            </p:nvSpPr>
            <p:spPr>
              <a:xfrm>
                <a:off x="-4213" y="0"/>
                <a:ext cx="10825342" cy="7087086"/>
              </a:xfrm>
              <a:custGeom>
                <a:avLst/>
                <a:gdLst/>
                <a:ahLst/>
                <a:cxnLst/>
                <a:rect l="l" t="t" r="r" b="b"/>
                <a:pathLst>
                  <a:path w="10825342" h="7087086">
                    <a:moveTo>
                      <a:pt x="278431" y="16918"/>
                    </a:moveTo>
                    <a:cubicBezTo>
                      <a:pt x="278431" y="16918"/>
                      <a:pt x="604014" y="12258"/>
                      <a:pt x="1062835" y="12454"/>
                    </a:cubicBezTo>
                    <a:cubicBezTo>
                      <a:pt x="8817733" y="12671"/>
                      <a:pt x="10551274" y="0"/>
                      <a:pt x="10551274" y="0"/>
                    </a:cubicBezTo>
                    <a:cubicBezTo>
                      <a:pt x="10618738"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60"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9ED"/>
              </a:solidFill>
            </p:spPr>
            <p:txBody>
              <a:bodyPr/>
              <a:lstStyle/>
              <a:p>
                <a:endParaRPr lang="tr-TR"/>
              </a:p>
            </p:txBody>
          </p:sp>
        </p:grpSp>
      </p:grpSp>
      <p:sp>
        <p:nvSpPr>
          <p:cNvPr id="9" name="TextBox 9"/>
          <p:cNvSpPr txBox="1"/>
          <p:nvPr/>
        </p:nvSpPr>
        <p:spPr>
          <a:xfrm>
            <a:off x="6493407" y="1384471"/>
            <a:ext cx="7277033" cy="866775"/>
          </a:xfrm>
          <a:prstGeom prst="rect">
            <a:avLst/>
          </a:prstGeom>
        </p:spPr>
        <p:txBody>
          <a:bodyPr lIns="0" tIns="0" rIns="0" bIns="0" rtlCol="0" anchor="t">
            <a:spAutoFit/>
          </a:bodyPr>
          <a:lstStyle/>
          <a:p>
            <a:pPr algn="ctr">
              <a:lnSpc>
                <a:spcPts val="6960"/>
              </a:lnSpc>
            </a:pPr>
            <a:r>
              <a:rPr lang="en-US" sz="5800">
                <a:solidFill>
                  <a:srgbClr val="000000"/>
                </a:solidFill>
                <a:latin typeface="Adigiana Toybox"/>
              </a:rPr>
              <a:t> Ünite Konuları</a:t>
            </a:r>
          </a:p>
        </p:txBody>
      </p:sp>
      <p:sp>
        <p:nvSpPr>
          <p:cNvPr id="10" name="TextBox 10"/>
          <p:cNvSpPr txBox="1"/>
          <p:nvPr/>
        </p:nvSpPr>
        <p:spPr>
          <a:xfrm rot="-82743">
            <a:off x="5897815" y="688899"/>
            <a:ext cx="8466556" cy="8136751"/>
          </a:xfrm>
          <a:prstGeom prst="rect">
            <a:avLst/>
          </a:prstGeom>
        </p:spPr>
        <p:txBody>
          <a:bodyPr lIns="0" tIns="0" rIns="0" bIns="0" rtlCol="0" anchor="t">
            <a:spAutoFit/>
          </a:bodyPr>
          <a:lstStyle/>
          <a:p>
            <a:pPr algn="ctr">
              <a:lnSpc>
                <a:spcPts val="7279"/>
              </a:lnSpc>
            </a:pPr>
            <a:endParaRPr/>
          </a:p>
          <a:p>
            <a:pPr algn="ctr">
              <a:lnSpc>
                <a:spcPts val="7279"/>
              </a:lnSpc>
            </a:pPr>
            <a:endParaRPr/>
          </a:p>
          <a:p>
            <a:pPr algn="ctr">
              <a:lnSpc>
                <a:spcPts val="6719"/>
              </a:lnSpc>
            </a:pPr>
            <a:r>
              <a:rPr lang="en-US" sz="4799">
                <a:solidFill>
                  <a:srgbClr val="E04F32"/>
                </a:solidFill>
                <a:latin typeface="KG Primary Penmanship"/>
              </a:rPr>
              <a:t>1. İslam İnanç Esasları</a:t>
            </a:r>
          </a:p>
          <a:p>
            <a:pPr algn="ctr">
              <a:lnSpc>
                <a:spcPts val="6719"/>
              </a:lnSpc>
            </a:pPr>
            <a:r>
              <a:rPr lang="en-US" sz="4799">
                <a:solidFill>
                  <a:srgbClr val="E04F32"/>
                </a:solidFill>
                <a:latin typeface="KG Primary Penmanship"/>
              </a:rPr>
              <a:t> </a:t>
            </a:r>
            <a:r>
              <a:rPr lang="en-US" sz="4799">
                <a:solidFill>
                  <a:srgbClr val="1B132A"/>
                </a:solidFill>
                <a:latin typeface="KG Primary Penmanship"/>
              </a:rPr>
              <a:t>2. İslam’ın Şartları  </a:t>
            </a:r>
          </a:p>
          <a:p>
            <a:pPr algn="ctr">
              <a:lnSpc>
                <a:spcPts val="6719"/>
              </a:lnSpc>
            </a:pPr>
            <a:r>
              <a:rPr lang="en-US" sz="4799">
                <a:solidFill>
                  <a:srgbClr val="1B132A"/>
                </a:solidFill>
                <a:latin typeface="KG Primary Penmanship"/>
              </a:rPr>
              <a:t>3.Kuran-ı Kerim</a:t>
            </a:r>
          </a:p>
          <a:p>
            <a:pPr algn="ctr">
              <a:lnSpc>
                <a:spcPts val="6719"/>
              </a:lnSpc>
            </a:pPr>
            <a:r>
              <a:rPr lang="en-US" sz="4799">
                <a:solidFill>
                  <a:srgbClr val="1B132A"/>
                </a:solidFill>
                <a:latin typeface="KG Primary Penmanship"/>
              </a:rPr>
              <a:t>4. Bir Dua Tanıyorum: Amentü Duası ve Anlamı </a:t>
            </a:r>
          </a:p>
          <a:p>
            <a:pPr algn="ctr">
              <a:lnSpc>
                <a:spcPts val="7419"/>
              </a:lnSpc>
            </a:pPr>
            <a:endParaRPr lang="en-US" sz="4799">
              <a:solidFill>
                <a:srgbClr val="1B132A"/>
              </a:solidFill>
              <a:latin typeface="KG Primary Penmanship"/>
            </a:endParaRPr>
          </a:p>
          <a:p>
            <a:pPr algn="ctr">
              <a:lnSpc>
                <a:spcPts val="9255"/>
              </a:lnSpc>
            </a:pPr>
            <a:endParaRPr lang="en-US" sz="4799">
              <a:solidFill>
                <a:srgbClr val="1B132A"/>
              </a:solidFill>
              <a:latin typeface="KG Primary Penmanship"/>
            </a:endParaRPr>
          </a:p>
        </p:txBody>
      </p:sp>
      <p:sp>
        <p:nvSpPr>
          <p:cNvPr id="11" name="Freeform 11"/>
          <p:cNvSpPr/>
          <p:nvPr/>
        </p:nvSpPr>
        <p:spPr>
          <a:xfrm>
            <a:off x="6236563" y="6716475"/>
            <a:ext cx="6801322" cy="3086100"/>
          </a:xfrm>
          <a:custGeom>
            <a:avLst/>
            <a:gdLst/>
            <a:ahLst/>
            <a:cxnLst/>
            <a:rect l="l" t="t" r="r" b="b"/>
            <a:pathLst>
              <a:path w="6801322" h="3086100">
                <a:moveTo>
                  <a:pt x="0" y="0"/>
                </a:moveTo>
                <a:lnTo>
                  <a:pt x="6801323" y="0"/>
                </a:lnTo>
                <a:lnTo>
                  <a:pt x="6801323" y="3086100"/>
                </a:lnTo>
                <a:lnTo>
                  <a:pt x="0" y="3086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12" name="Freeform 12"/>
          <p:cNvSpPr/>
          <p:nvPr/>
        </p:nvSpPr>
        <p:spPr>
          <a:xfrm>
            <a:off x="5493974" y="1028700"/>
            <a:ext cx="1485180" cy="1512683"/>
          </a:xfrm>
          <a:custGeom>
            <a:avLst/>
            <a:gdLst/>
            <a:ahLst/>
            <a:cxnLst/>
            <a:rect l="l" t="t" r="r" b="b"/>
            <a:pathLst>
              <a:path w="1485180" h="1512683">
                <a:moveTo>
                  <a:pt x="0" y="0"/>
                </a:moveTo>
                <a:lnTo>
                  <a:pt x="1485179" y="0"/>
                </a:lnTo>
                <a:lnTo>
                  <a:pt x="1485179" y="1512683"/>
                </a:lnTo>
                <a:lnTo>
                  <a:pt x="0" y="15126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3" name="Freeform 13"/>
          <p:cNvSpPr/>
          <p:nvPr/>
        </p:nvSpPr>
        <p:spPr>
          <a:xfrm>
            <a:off x="13446722" y="1056754"/>
            <a:ext cx="1485180" cy="1512683"/>
          </a:xfrm>
          <a:custGeom>
            <a:avLst/>
            <a:gdLst/>
            <a:ahLst/>
            <a:cxnLst/>
            <a:rect l="l" t="t" r="r" b="b"/>
            <a:pathLst>
              <a:path w="1485180" h="1512683">
                <a:moveTo>
                  <a:pt x="0" y="0"/>
                </a:moveTo>
                <a:lnTo>
                  <a:pt x="1485179" y="0"/>
                </a:lnTo>
                <a:lnTo>
                  <a:pt x="1485179" y="1512683"/>
                </a:lnTo>
                <a:lnTo>
                  <a:pt x="0" y="15126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4" name="Freeform 14"/>
          <p:cNvSpPr/>
          <p:nvPr/>
        </p:nvSpPr>
        <p:spPr>
          <a:xfrm rot="1665038">
            <a:off x="1318923" y="4620602"/>
            <a:ext cx="1898272" cy="1281459"/>
          </a:xfrm>
          <a:custGeom>
            <a:avLst/>
            <a:gdLst/>
            <a:ahLst/>
            <a:cxnLst/>
            <a:rect l="l" t="t" r="r" b="b"/>
            <a:pathLst>
              <a:path w="1898272" h="1281459">
                <a:moveTo>
                  <a:pt x="0" y="0"/>
                </a:moveTo>
                <a:lnTo>
                  <a:pt x="1898272" y="0"/>
                </a:lnTo>
                <a:lnTo>
                  <a:pt x="1898272" y="1281459"/>
                </a:lnTo>
                <a:lnTo>
                  <a:pt x="0" y="12814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5" name="Freeform 15"/>
          <p:cNvSpPr/>
          <p:nvPr/>
        </p:nvSpPr>
        <p:spPr>
          <a:xfrm rot="-1546560">
            <a:off x="16252153" y="3964950"/>
            <a:ext cx="1843131" cy="1244236"/>
          </a:xfrm>
          <a:custGeom>
            <a:avLst/>
            <a:gdLst/>
            <a:ahLst/>
            <a:cxnLst/>
            <a:rect l="l" t="t" r="r" b="b"/>
            <a:pathLst>
              <a:path w="1843131" h="1244236">
                <a:moveTo>
                  <a:pt x="0" y="0"/>
                </a:moveTo>
                <a:lnTo>
                  <a:pt x="1843131" y="0"/>
                </a:lnTo>
                <a:lnTo>
                  <a:pt x="1843131" y="1244235"/>
                </a:lnTo>
                <a:lnTo>
                  <a:pt x="0" y="12442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6" name="Freeform 16"/>
          <p:cNvSpPr/>
          <p:nvPr/>
        </p:nvSpPr>
        <p:spPr>
          <a:xfrm rot="1793986">
            <a:off x="4661499" y="6526040"/>
            <a:ext cx="1251654" cy="844949"/>
          </a:xfrm>
          <a:custGeom>
            <a:avLst/>
            <a:gdLst/>
            <a:ahLst/>
            <a:cxnLst/>
            <a:rect l="l" t="t" r="r" b="b"/>
            <a:pathLst>
              <a:path w="1251654" h="844949">
                <a:moveTo>
                  <a:pt x="0" y="0"/>
                </a:moveTo>
                <a:lnTo>
                  <a:pt x="1251653" y="0"/>
                </a:lnTo>
                <a:lnTo>
                  <a:pt x="1251653" y="844949"/>
                </a:lnTo>
                <a:lnTo>
                  <a:pt x="0" y="8449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7" name="Freeform 17"/>
          <p:cNvSpPr/>
          <p:nvPr/>
        </p:nvSpPr>
        <p:spPr>
          <a:xfrm rot="-1546560">
            <a:off x="15053347" y="6500415"/>
            <a:ext cx="1251654" cy="844949"/>
          </a:xfrm>
          <a:custGeom>
            <a:avLst/>
            <a:gdLst/>
            <a:ahLst/>
            <a:cxnLst/>
            <a:rect l="l" t="t" r="r" b="b"/>
            <a:pathLst>
              <a:path w="1251654" h="844949">
                <a:moveTo>
                  <a:pt x="0" y="0"/>
                </a:moveTo>
                <a:lnTo>
                  <a:pt x="1251654" y="0"/>
                </a:lnTo>
                <a:lnTo>
                  <a:pt x="1251654" y="844949"/>
                </a:lnTo>
                <a:lnTo>
                  <a:pt x="0" y="8449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tr-TR"/>
          </a:p>
        </p:txBody>
      </p:sp>
      <p:sp>
        <p:nvSpPr>
          <p:cNvPr id="18" name="Freeform 18"/>
          <p:cNvSpPr/>
          <p:nvPr/>
        </p:nvSpPr>
        <p:spPr>
          <a:xfrm rot="1804978">
            <a:off x="2814934" y="2826228"/>
            <a:ext cx="1251654" cy="844949"/>
          </a:xfrm>
          <a:custGeom>
            <a:avLst/>
            <a:gdLst/>
            <a:ahLst/>
            <a:cxnLst/>
            <a:rect l="l" t="t" r="r" b="b"/>
            <a:pathLst>
              <a:path w="1251654" h="844949">
                <a:moveTo>
                  <a:pt x="0" y="0"/>
                </a:moveTo>
                <a:lnTo>
                  <a:pt x="1251654" y="0"/>
                </a:lnTo>
                <a:lnTo>
                  <a:pt x="1251654" y="844950"/>
                </a:lnTo>
                <a:lnTo>
                  <a:pt x="0" y="84495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tr-TR"/>
          </a:p>
        </p:txBody>
      </p:sp>
      <p:sp>
        <p:nvSpPr>
          <p:cNvPr id="19" name="Freeform 19"/>
          <p:cNvSpPr/>
          <p:nvPr/>
        </p:nvSpPr>
        <p:spPr>
          <a:xfrm rot="-1546560">
            <a:off x="15800620" y="1828771"/>
            <a:ext cx="1251654" cy="844949"/>
          </a:xfrm>
          <a:custGeom>
            <a:avLst/>
            <a:gdLst/>
            <a:ahLst/>
            <a:cxnLst/>
            <a:rect l="l" t="t" r="r" b="b"/>
            <a:pathLst>
              <a:path w="1251654" h="844949">
                <a:moveTo>
                  <a:pt x="0" y="0"/>
                </a:moveTo>
                <a:lnTo>
                  <a:pt x="1251653" y="0"/>
                </a:lnTo>
                <a:lnTo>
                  <a:pt x="1251653" y="844950"/>
                </a:lnTo>
                <a:lnTo>
                  <a:pt x="0" y="8449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tr-T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988318" y="229329"/>
            <a:ext cx="7821682" cy="1538217"/>
            <a:chOff x="0" y="0"/>
            <a:chExt cx="9865186" cy="1940093"/>
          </a:xfrm>
        </p:grpSpPr>
        <p:sp>
          <p:nvSpPr>
            <p:cNvPr id="3" name="Freeform 3"/>
            <p:cNvSpPr/>
            <p:nvPr/>
          </p:nvSpPr>
          <p:spPr>
            <a:xfrm>
              <a:off x="0" y="-4073"/>
              <a:ext cx="9871577" cy="1946696"/>
            </a:xfrm>
            <a:custGeom>
              <a:avLst/>
              <a:gdLst/>
              <a:ahLst/>
              <a:cxnLst/>
              <a:rect l="l" t="t" r="r" b="b"/>
              <a:pathLst>
                <a:path w="9871577" h="1946696">
                  <a:moveTo>
                    <a:pt x="9243799" y="1892218"/>
                  </a:moveTo>
                  <a:cubicBezTo>
                    <a:pt x="9243799" y="1892218"/>
                    <a:pt x="8512925" y="1946696"/>
                    <a:pt x="7195441" y="1944075"/>
                  </a:cubicBezTo>
                  <a:cubicBezTo>
                    <a:pt x="3714815"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254380" y="15681"/>
                    <a:pt x="5912017" y="7673"/>
                  </a:cubicBezTo>
                  <a:cubicBezTo>
                    <a:pt x="8293997" y="0"/>
                    <a:pt x="9010730" y="6979"/>
                    <a:pt x="9010730" y="6979"/>
                  </a:cubicBezTo>
                  <a:cubicBezTo>
                    <a:pt x="9379038" y="14458"/>
                    <a:pt x="9517297" y="42638"/>
                    <a:pt x="9715038" y="165219"/>
                  </a:cubicBezTo>
                  <a:cubicBezTo>
                    <a:pt x="9866054" y="258836"/>
                    <a:pt x="9871577" y="476157"/>
                    <a:pt x="9862437" y="1246352"/>
                  </a:cubicBezTo>
                  <a:cubicBezTo>
                    <a:pt x="9862435" y="1693569"/>
                    <a:pt x="9819652" y="1842156"/>
                    <a:pt x="9243799" y="1892218"/>
                  </a:cubicBezTo>
                  <a:close/>
                </a:path>
              </a:pathLst>
            </a:custGeom>
            <a:solidFill>
              <a:srgbClr val="FFD69C"/>
            </a:solidFill>
          </p:spPr>
          <p:txBody>
            <a:bodyPr/>
            <a:lstStyle/>
            <a:p>
              <a:endParaRPr lang="tr-TR"/>
            </a:p>
          </p:txBody>
        </p:sp>
      </p:grpSp>
      <p:sp>
        <p:nvSpPr>
          <p:cNvPr id="4" name="Freeform 4"/>
          <p:cNvSpPr/>
          <p:nvPr/>
        </p:nvSpPr>
        <p:spPr>
          <a:xfrm rot="-60532">
            <a:off x="5051305" y="517531"/>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708566" y="458735"/>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446519" y="2266603"/>
            <a:ext cx="4675278" cy="3896893"/>
            <a:chOff x="-36646" y="0"/>
            <a:chExt cx="1231349" cy="1026342"/>
          </a:xfrm>
        </p:grpSpPr>
        <p:sp>
          <p:nvSpPr>
            <p:cNvPr id="7" name="Freeform 7"/>
            <p:cNvSpPr/>
            <p:nvPr/>
          </p:nvSpPr>
          <p:spPr>
            <a:xfrm>
              <a:off x="0" y="0"/>
              <a:ext cx="1158058" cy="1026342"/>
            </a:xfrm>
            <a:custGeom>
              <a:avLst/>
              <a:gdLst/>
              <a:ahLst/>
              <a:cxnLst/>
              <a:rect l="l" t="t" r="r" b="b"/>
              <a:pathLst>
                <a:path w="1158058" h="1026342">
                  <a:moveTo>
                    <a:pt x="0" y="0"/>
                  </a:moveTo>
                  <a:lnTo>
                    <a:pt x="1158058" y="0"/>
                  </a:lnTo>
                  <a:lnTo>
                    <a:pt x="1158058" y="1026342"/>
                  </a:lnTo>
                  <a:lnTo>
                    <a:pt x="0" y="1026342"/>
                  </a:lnTo>
                  <a:close/>
                </a:path>
              </a:pathLst>
            </a:custGeom>
            <a:solidFill>
              <a:srgbClr val="2A9D8F"/>
            </a:solidFill>
          </p:spPr>
          <p:txBody>
            <a:bodyPr/>
            <a:lstStyle/>
            <a:p>
              <a:endParaRPr lang="tr-TR"/>
            </a:p>
          </p:txBody>
        </p:sp>
        <p:sp>
          <p:nvSpPr>
            <p:cNvPr id="8" name="TextBox 8"/>
            <p:cNvSpPr txBox="1"/>
            <p:nvPr/>
          </p:nvSpPr>
          <p:spPr>
            <a:xfrm>
              <a:off x="-36646" y="133386"/>
              <a:ext cx="1231349"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Dinimizde</a:t>
              </a:r>
              <a:r>
                <a:rPr lang="en-US" sz="2899" dirty="0">
                  <a:solidFill>
                    <a:srgbClr val="000000"/>
                  </a:solidFill>
                  <a:latin typeface="One Little Font"/>
                </a:rPr>
                <a:t> </a:t>
              </a:r>
              <a:r>
                <a:rPr lang="en-US" sz="2899" dirty="0" err="1">
                  <a:solidFill>
                    <a:srgbClr val="000000"/>
                  </a:solidFill>
                  <a:latin typeface="One Little Font"/>
                </a:rPr>
                <a:t>emredilen</a:t>
              </a:r>
              <a:r>
                <a:rPr lang="en-US" sz="2899" dirty="0">
                  <a:solidFill>
                    <a:srgbClr val="000000"/>
                  </a:solidFill>
                  <a:latin typeface="One Little Font"/>
                </a:rPr>
                <a:t> </a:t>
              </a:r>
              <a:r>
                <a:rPr lang="en-US" sz="2899" dirty="0" err="1">
                  <a:solidFill>
                    <a:srgbClr val="000000"/>
                  </a:solidFill>
                  <a:latin typeface="One Little Font"/>
                </a:rPr>
                <a:t>temel</a:t>
              </a:r>
              <a:r>
                <a:rPr lang="en-US" sz="2899" dirty="0">
                  <a:solidFill>
                    <a:srgbClr val="000000"/>
                  </a:solidFill>
                  <a:latin typeface="One Little Font"/>
                </a:rPr>
                <a:t> </a:t>
              </a:r>
              <a:r>
                <a:rPr lang="en-US" sz="2899" dirty="0" err="1">
                  <a:solidFill>
                    <a:srgbClr val="000000"/>
                  </a:solidFill>
                  <a:latin typeface="One Little Font"/>
                </a:rPr>
                <a:t>ibadetlerden</a:t>
              </a:r>
              <a:r>
                <a:rPr lang="en-US" sz="2899" dirty="0">
                  <a:solidFill>
                    <a:srgbClr val="000000"/>
                  </a:solidFill>
                  <a:latin typeface="One Little Font"/>
                </a:rPr>
                <a:t> </a:t>
              </a:r>
              <a:r>
                <a:rPr lang="en-US" sz="2899" dirty="0" err="1">
                  <a:solidFill>
                    <a:srgbClr val="000000"/>
                  </a:solidFill>
                  <a:latin typeface="One Little Font"/>
                </a:rPr>
                <a:t>biri</a:t>
              </a:r>
              <a:r>
                <a:rPr lang="en-US" sz="2899" dirty="0">
                  <a:solidFill>
                    <a:srgbClr val="000000"/>
                  </a:solidFill>
                  <a:latin typeface="One Little Font"/>
                </a:rPr>
                <a:t> </a:t>
              </a:r>
              <a:r>
                <a:rPr lang="en-US" sz="2899" dirty="0" err="1">
                  <a:solidFill>
                    <a:srgbClr val="000000"/>
                  </a:solidFill>
                  <a:latin typeface="One Little Font"/>
                </a:rPr>
                <a:t>namazdır</a:t>
              </a:r>
              <a:r>
                <a:rPr lang="en-US" sz="2899" dirty="0">
                  <a:solidFill>
                    <a:srgbClr val="000000"/>
                  </a:solidFill>
                  <a:latin typeface="One Little Font"/>
                </a:rPr>
                <a:t>.</a:t>
              </a:r>
            </a:p>
            <a:p>
              <a:pPr algn="ctr">
                <a:lnSpc>
                  <a:spcPts val="4059"/>
                </a:lnSpc>
              </a:pPr>
              <a:r>
                <a:rPr lang="en-US" sz="2899" dirty="0" err="1">
                  <a:solidFill>
                    <a:srgbClr val="000000"/>
                  </a:solidFill>
                  <a:latin typeface="One Little Font"/>
                </a:rPr>
                <a:t>İslam’da</a:t>
              </a:r>
              <a:r>
                <a:rPr lang="en-US" sz="2899" dirty="0">
                  <a:solidFill>
                    <a:srgbClr val="000000"/>
                  </a:solidFill>
                  <a:latin typeface="One Little Font"/>
                </a:rPr>
                <a:t> </a:t>
              </a:r>
              <a:r>
                <a:rPr lang="en-US" sz="2899" dirty="0" err="1">
                  <a:solidFill>
                    <a:srgbClr val="000000"/>
                  </a:solidFill>
                  <a:latin typeface="One Little Font"/>
                </a:rPr>
                <a:t>sabah</a:t>
              </a:r>
              <a:r>
                <a:rPr lang="en-US" sz="2899" dirty="0">
                  <a:solidFill>
                    <a:srgbClr val="000000"/>
                  </a:solidFill>
                  <a:latin typeface="One Little Font"/>
                </a:rPr>
                <a:t>, </a:t>
              </a:r>
              <a:r>
                <a:rPr lang="en-US" sz="2899" dirty="0" err="1">
                  <a:solidFill>
                    <a:srgbClr val="000000"/>
                  </a:solidFill>
                  <a:latin typeface="One Little Font"/>
                </a:rPr>
                <a:t>öğle</a:t>
              </a:r>
              <a:r>
                <a:rPr lang="en-US" sz="2899" dirty="0">
                  <a:solidFill>
                    <a:srgbClr val="000000"/>
                  </a:solidFill>
                  <a:latin typeface="One Little Font"/>
                </a:rPr>
                <a:t>, </a:t>
              </a:r>
              <a:r>
                <a:rPr lang="en-US" sz="2899" dirty="0" err="1">
                  <a:solidFill>
                    <a:srgbClr val="000000"/>
                  </a:solidFill>
                  <a:latin typeface="One Little Font"/>
                </a:rPr>
                <a:t>ikindi</a:t>
              </a:r>
              <a:r>
                <a:rPr lang="en-US" sz="2899" dirty="0">
                  <a:solidFill>
                    <a:srgbClr val="000000"/>
                  </a:solidFill>
                  <a:latin typeface="One Little Font"/>
                </a:rPr>
                <a:t>, </a:t>
              </a:r>
              <a:r>
                <a:rPr lang="en-US" sz="2899" dirty="0" err="1">
                  <a:solidFill>
                    <a:srgbClr val="000000"/>
                  </a:solidFill>
                  <a:latin typeface="One Little Font"/>
                </a:rPr>
                <a:t>akşam</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a:t>
              </a:r>
              <a:r>
                <a:rPr lang="en-US" sz="2899" dirty="0" err="1">
                  <a:solidFill>
                    <a:srgbClr val="000000"/>
                  </a:solidFill>
                  <a:latin typeface="One Little Font"/>
                </a:rPr>
                <a:t>yatsı</a:t>
              </a:r>
              <a:r>
                <a:rPr lang="en-US" sz="2899" dirty="0">
                  <a:solidFill>
                    <a:srgbClr val="000000"/>
                  </a:solidFill>
                  <a:latin typeface="One Little Font"/>
                </a:rPr>
                <a:t> </a:t>
              </a:r>
              <a:r>
                <a:rPr lang="en-US" sz="2899" dirty="0" err="1">
                  <a:solidFill>
                    <a:srgbClr val="000000"/>
                  </a:solidFill>
                  <a:latin typeface="One Little Font"/>
                </a:rPr>
                <a:t>olmak</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üzere</a:t>
              </a:r>
              <a:r>
                <a:rPr lang="en-US" sz="2899" dirty="0">
                  <a:solidFill>
                    <a:srgbClr val="000000"/>
                  </a:solidFill>
                  <a:latin typeface="One Little Font"/>
                </a:rPr>
                <a:t> </a:t>
              </a:r>
              <a:r>
                <a:rPr lang="en-US" sz="2899" dirty="0" err="1">
                  <a:solidFill>
                    <a:srgbClr val="000000"/>
                  </a:solidFill>
                  <a:latin typeface="One Little Font"/>
                </a:rPr>
                <a:t>günde</a:t>
              </a:r>
              <a:r>
                <a:rPr lang="en-US" sz="2899" dirty="0">
                  <a:solidFill>
                    <a:srgbClr val="000000"/>
                  </a:solidFill>
                  <a:latin typeface="One Little Font"/>
                </a:rPr>
                <a:t> </a:t>
              </a:r>
              <a:r>
                <a:rPr lang="en-US" sz="2899" dirty="0" err="1">
                  <a:solidFill>
                    <a:srgbClr val="000000"/>
                  </a:solidFill>
                  <a:latin typeface="One Little Font"/>
                </a:rPr>
                <a:t>beş</a:t>
              </a:r>
              <a:r>
                <a:rPr lang="en-US" sz="2899" dirty="0">
                  <a:solidFill>
                    <a:srgbClr val="000000"/>
                  </a:solidFill>
                  <a:latin typeface="One Little Font"/>
                </a:rPr>
                <a:t> </a:t>
              </a:r>
              <a:r>
                <a:rPr lang="en-US" sz="2899" dirty="0" err="1">
                  <a:solidFill>
                    <a:srgbClr val="000000"/>
                  </a:solidFill>
                  <a:latin typeface="One Little Font"/>
                </a:rPr>
                <a:t>vakit</a:t>
              </a:r>
              <a:r>
                <a:rPr lang="en-US" sz="2899" dirty="0">
                  <a:solidFill>
                    <a:srgbClr val="000000"/>
                  </a:solidFill>
                  <a:latin typeface="One Little Font"/>
                </a:rPr>
                <a:t> namaz </a:t>
              </a:r>
              <a:r>
                <a:rPr lang="en-US" sz="2899" dirty="0" err="1">
                  <a:solidFill>
                    <a:srgbClr val="000000"/>
                  </a:solidFill>
                  <a:latin typeface="One Little Font"/>
                </a:rPr>
                <a:t>kılmak</a:t>
              </a:r>
              <a:r>
                <a:rPr lang="en-US" sz="2899" dirty="0">
                  <a:solidFill>
                    <a:srgbClr val="000000"/>
                  </a:solidFill>
                  <a:latin typeface="One Little Font"/>
                </a:rPr>
                <a:t> </a:t>
              </a:r>
              <a:r>
                <a:rPr lang="en-US" sz="2899" dirty="0" err="1">
                  <a:solidFill>
                    <a:srgbClr val="000000"/>
                  </a:solidFill>
                  <a:latin typeface="One Little Font"/>
                </a:rPr>
                <a:t>farzdır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grpSp>
        <p:nvGrpSpPr>
          <p:cNvPr id="9" name="Group 9"/>
          <p:cNvGrpSpPr/>
          <p:nvPr/>
        </p:nvGrpSpPr>
        <p:grpSpPr>
          <a:xfrm>
            <a:off x="6421705" y="2476153"/>
            <a:ext cx="5828053" cy="3896893"/>
            <a:chOff x="-24926" y="0"/>
            <a:chExt cx="1534960" cy="1026342"/>
          </a:xfrm>
        </p:grpSpPr>
        <p:sp>
          <p:nvSpPr>
            <p:cNvPr id="10" name="Freeform 10"/>
            <p:cNvSpPr/>
            <p:nvPr/>
          </p:nvSpPr>
          <p:spPr>
            <a:xfrm>
              <a:off x="0" y="0"/>
              <a:ext cx="1476907" cy="1026342"/>
            </a:xfrm>
            <a:custGeom>
              <a:avLst/>
              <a:gdLst/>
              <a:ahLst/>
              <a:cxnLst/>
              <a:rect l="l" t="t" r="r" b="b"/>
              <a:pathLst>
                <a:path w="1476907" h="1026342">
                  <a:moveTo>
                    <a:pt x="0" y="0"/>
                  </a:moveTo>
                  <a:lnTo>
                    <a:pt x="1476907" y="0"/>
                  </a:lnTo>
                  <a:lnTo>
                    <a:pt x="1476907" y="1026342"/>
                  </a:lnTo>
                  <a:lnTo>
                    <a:pt x="0" y="1026342"/>
                  </a:lnTo>
                  <a:close/>
                </a:path>
              </a:pathLst>
            </a:custGeom>
            <a:solidFill>
              <a:srgbClr val="97D873"/>
            </a:solidFill>
          </p:spPr>
          <p:txBody>
            <a:bodyPr/>
            <a:lstStyle/>
            <a:p>
              <a:endParaRPr lang="tr-TR"/>
            </a:p>
          </p:txBody>
        </p:sp>
        <p:sp>
          <p:nvSpPr>
            <p:cNvPr id="11" name="TextBox 11"/>
            <p:cNvSpPr txBox="1"/>
            <p:nvPr/>
          </p:nvSpPr>
          <p:spPr>
            <a:xfrm>
              <a:off x="-24926" y="117928"/>
              <a:ext cx="1534960"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Yüce</a:t>
              </a:r>
              <a:r>
                <a:rPr lang="en-US" sz="2899" dirty="0">
                  <a:solidFill>
                    <a:srgbClr val="000000"/>
                  </a:solidFill>
                  <a:latin typeface="One Little Font"/>
                </a:rPr>
                <a:t> Allah(c.c.) </a:t>
              </a:r>
            </a:p>
            <a:p>
              <a:pPr algn="ctr">
                <a:lnSpc>
                  <a:spcPts val="4059"/>
                </a:lnSpc>
              </a:pPr>
              <a:r>
                <a:rPr lang="en-US" sz="2899" dirty="0" err="1">
                  <a:solidFill>
                    <a:srgbClr val="000000"/>
                  </a:solidFill>
                  <a:latin typeface="One Little Font"/>
                </a:rPr>
                <a:t>birçok</a:t>
              </a:r>
              <a:r>
                <a:rPr lang="en-US" sz="2899" dirty="0">
                  <a:solidFill>
                    <a:srgbClr val="000000"/>
                  </a:solidFill>
                  <a:latin typeface="One Little Font"/>
                </a:rPr>
                <a:t> </a:t>
              </a:r>
              <a:r>
                <a:rPr lang="en-US" sz="2899" dirty="0" err="1">
                  <a:solidFill>
                    <a:srgbClr val="000000"/>
                  </a:solidFill>
                  <a:latin typeface="One Little Font"/>
                </a:rPr>
                <a:t>ayette</a:t>
              </a:r>
              <a:r>
                <a:rPr lang="en-US" sz="2899" dirty="0">
                  <a:solidFill>
                    <a:srgbClr val="000000"/>
                  </a:solidFill>
                  <a:latin typeface="One Little Font"/>
                </a:rPr>
                <a:t> </a:t>
              </a:r>
              <a:r>
                <a:rPr lang="en-US" sz="2899" dirty="0" err="1">
                  <a:solidFill>
                    <a:srgbClr val="000000"/>
                  </a:solidFill>
                  <a:latin typeface="One Little Font"/>
                </a:rPr>
                <a:t>bizlere</a:t>
              </a:r>
              <a:r>
                <a:rPr lang="en-US" sz="2899" dirty="0">
                  <a:solidFill>
                    <a:srgbClr val="000000"/>
                  </a:solidFill>
                  <a:latin typeface="One Little Font"/>
                </a:rPr>
                <a:t> namaz </a:t>
              </a:r>
              <a:r>
                <a:rPr lang="en-US" sz="2899" dirty="0" err="1">
                  <a:solidFill>
                    <a:srgbClr val="000000"/>
                  </a:solidFill>
                  <a:latin typeface="One Little Font"/>
                </a:rPr>
                <a:t>kılmamızı</a:t>
              </a:r>
              <a:r>
                <a:rPr lang="en-US" sz="2899" dirty="0">
                  <a:solidFill>
                    <a:srgbClr val="000000"/>
                  </a:solidFill>
                  <a:latin typeface="One Little Font"/>
                </a:rPr>
                <a:t> </a:t>
              </a:r>
              <a:r>
                <a:rPr lang="en-US" sz="2899" dirty="0" err="1">
                  <a:solidFill>
                    <a:srgbClr val="000000"/>
                  </a:solidFill>
                  <a:latin typeface="One Little Font"/>
                </a:rPr>
                <a:t>emretmiştir</a:t>
              </a:r>
              <a:r>
                <a:rPr lang="en-US" sz="2899" dirty="0">
                  <a:solidFill>
                    <a:srgbClr val="000000"/>
                  </a:solidFill>
                  <a:latin typeface="One Little Font"/>
                </a:rPr>
                <a:t>. </a:t>
              </a:r>
              <a:r>
                <a:rPr lang="en-US" sz="2899" dirty="0" err="1">
                  <a:solidFill>
                    <a:srgbClr val="000000"/>
                  </a:solidFill>
                  <a:latin typeface="One Little Font"/>
                </a:rPr>
                <a:t>Rabbimiz</a:t>
              </a:r>
              <a:r>
                <a:rPr lang="en-US" sz="2899" dirty="0">
                  <a:solidFill>
                    <a:srgbClr val="000000"/>
                  </a:solidFill>
                  <a:latin typeface="One Little Font"/>
                </a:rPr>
                <a:t> </a:t>
              </a:r>
              <a:r>
                <a:rPr lang="en-US" sz="2899" dirty="0" err="1">
                  <a:solidFill>
                    <a:srgbClr val="000000"/>
                  </a:solidFill>
                  <a:latin typeface="One Little Font"/>
                </a:rPr>
                <a:t>bir</a:t>
              </a:r>
              <a:r>
                <a:rPr lang="en-US" sz="2899" dirty="0">
                  <a:solidFill>
                    <a:srgbClr val="000000"/>
                  </a:solidFill>
                  <a:latin typeface="One Little Font"/>
                </a:rPr>
                <a:t> </a:t>
              </a:r>
              <a:r>
                <a:rPr lang="en-US" sz="2899" dirty="0" err="1">
                  <a:solidFill>
                    <a:srgbClr val="000000"/>
                  </a:solidFill>
                  <a:latin typeface="One Little Font"/>
                </a:rPr>
                <a:t>ayette</a:t>
              </a:r>
              <a:r>
                <a:rPr lang="en-US" sz="2899" dirty="0">
                  <a:solidFill>
                    <a:srgbClr val="000000"/>
                  </a:solidFill>
                  <a:latin typeface="One Little Font"/>
                </a:rPr>
                <a:t>, “İman </a:t>
              </a:r>
              <a:r>
                <a:rPr lang="en-US" sz="2899" dirty="0" err="1">
                  <a:solidFill>
                    <a:srgbClr val="000000"/>
                  </a:solidFill>
                  <a:latin typeface="One Little Font"/>
                </a:rPr>
                <a:t>eden</a:t>
              </a:r>
              <a:r>
                <a:rPr lang="en-US" sz="2899" dirty="0">
                  <a:solidFill>
                    <a:srgbClr val="000000"/>
                  </a:solidFill>
                  <a:latin typeface="One Little Font"/>
                </a:rPr>
                <a:t> </a:t>
              </a:r>
              <a:r>
                <a:rPr lang="en-US" sz="2899" dirty="0" err="1">
                  <a:solidFill>
                    <a:srgbClr val="000000"/>
                  </a:solidFill>
                  <a:latin typeface="One Little Font"/>
                </a:rPr>
                <a:t>kullarıma</a:t>
              </a:r>
              <a:r>
                <a:rPr lang="en-US" sz="2899" dirty="0">
                  <a:solidFill>
                    <a:srgbClr val="000000"/>
                  </a:solidFill>
                  <a:latin typeface="One Little Font"/>
                </a:rPr>
                <a:t> </a:t>
              </a:r>
              <a:r>
                <a:rPr lang="en-US" sz="2899" dirty="0" err="1">
                  <a:solidFill>
                    <a:srgbClr val="000000"/>
                  </a:solidFill>
                  <a:latin typeface="One Little Font"/>
                </a:rPr>
                <a:t>söyle</a:t>
              </a:r>
              <a:r>
                <a:rPr lang="en-US" sz="2899" dirty="0">
                  <a:solidFill>
                    <a:srgbClr val="000000"/>
                  </a:solidFill>
                  <a:latin typeface="One Little Font"/>
                </a:rPr>
                <a:t>, </a:t>
              </a:r>
              <a:r>
                <a:rPr lang="en-US" sz="2899" dirty="0" err="1">
                  <a:solidFill>
                    <a:srgbClr val="000000"/>
                  </a:solidFill>
                  <a:latin typeface="One Little Font"/>
                </a:rPr>
                <a:t>namazlarını</a:t>
              </a:r>
              <a:r>
                <a:rPr lang="en-US" sz="2899" dirty="0">
                  <a:solidFill>
                    <a:srgbClr val="000000"/>
                  </a:solidFill>
                  <a:latin typeface="One Little Font"/>
                </a:rPr>
                <a:t> </a:t>
              </a:r>
              <a:r>
                <a:rPr lang="en-US" sz="2899" dirty="0" err="1">
                  <a:solidFill>
                    <a:srgbClr val="000000"/>
                  </a:solidFill>
                  <a:latin typeface="One Little Font"/>
                </a:rPr>
                <a:t>dosdoğru</a:t>
              </a:r>
              <a:r>
                <a:rPr lang="en-US" sz="2899" dirty="0">
                  <a:solidFill>
                    <a:srgbClr val="000000"/>
                  </a:solidFill>
                  <a:latin typeface="One Little Font"/>
                </a:rPr>
                <a:t> </a:t>
              </a:r>
              <a:r>
                <a:rPr lang="en-US" sz="2899" dirty="0" err="1">
                  <a:solidFill>
                    <a:srgbClr val="000000"/>
                  </a:solidFill>
                  <a:latin typeface="One Little Font"/>
                </a:rPr>
                <a:t>kılsınlar</a:t>
              </a:r>
              <a:r>
                <a:rPr lang="en-US" sz="2899" dirty="0">
                  <a:solidFill>
                    <a:srgbClr val="000000"/>
                  </a:solidFill>
                  <a:latin typeface="One Little Font"/>
                </a:rPr>
                <a:t>...”</a:t>
              </a:r>
            </a:p>
            <a:p>
              <a:pPr algn="ctr">
                <a:lnSpc>
                  <a:spcPts val="4059"/>
                </a:lnSpc>
              </a:pPr>
              <a:r>
                <a:rPr lang="en-US" sz="2899" dirty="0" err="1">
                  <a:solidFill>
                    <a:srgbClr val="000000"/>
                  </a:solidFill>
                  <a:latin typeface="One Little Font"/>
                </a:rPr>
                <a:t>buyurmuştur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grpSp>
        <p:nvGrpSpPr>
          <p:cNvPr id="12" name="Group 12"/>
          <p:cNvGrpSpPr/>
          <p:nvPr/>
        </p:nvGrpSpPr>
        <p:grpSpPr>
          <a:xfrm>
            <a:off x="13166204" y="2266603"/>
            <a:ext cx="4397001" cy="3403327"/>
            <a:chOff x="0" y="0"/>
            <a:chExt cx="1158058" cy="896350"/>
          </a:xfrm>
        </p:grpSpPr>
        <p:sp>
          <p:nvSpPr>
            <p:cNvPr id="13" name="Freeform 13"/>
            <p:cNvSpPr/>
            <p:nvPr/>
          </p:nvSpPr>
          <p:spPr>
            <a:xfrm>
              <a:off x="0" y="0"/>
              <a:ext cx="1158058" cy="890876"/>
            </a:xfrm>
            <a:custGeom>
              <a:avLst/>
              <a:gdLst/>
              <a:ahLst/>
              <a:cxnLst/>
              <a:rect l="l" t="t" r="r" b="b"/>
              <a:pathLst>
                <a:path w="1158058" h="890876">
                  <a:moveTo>
                    <a:pt x="0" y="0"/>
                  </a:moveTo>
                  <a:lnTo>
                    <a:pt x="1158058" y="0"/>
                  </a:lnTo>
                  <a:lnTo>
                    <a:pt x="1158058" y="890876"/>
                  </a:lnTo>
                  <a:lnTo>
                    <a:pt x="0" y="890876"/>
                  </a:lnTo>
                  <a:close/>
                </a:path>
              </a:pathLst>
            </a:custGeom>
            <a:solidFill>
              <a:srgbClr val="DECE21"/>
            </a:solidFill>
          </p:spPr>
          <p:txBody>
            <a:bodyPr/>
            <a:lstStyle/>
            <a:p>
              <a:endParaRPr lang="tr-TR"/>
            </a:p>
          </p:txBody>
        </p:sp>
        <p:sp>
          <p:nvSpPr>
            <p:cNvPr id="14" name="TextBox 14"/>
            <p:cNvSpPr txBox="1"/>
            <p:nvPr/>
          </p:nvSpPr>
          <p:spPr>
            <a:xfrm>
              <a:off x="0" y="26400"/>
              <a:ext cx="1158058"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Günde</a:t>
              </a:r>
              <a:r>
                <a:rPr lang="en-US" sz="2899" dirty="0">
                  <a:solidFill>
                    <a:srgbClr val="000000"/>
                  </a:solidFill>
                  <a:latin typeface="One Little Font"/>
                </a:rPr>
                <a:t> </a:t>
              </a:r>
              <a:r>
                <a:rPr lang="en-US" sz="2899" dirty="0" err="1">
                  <a:solidFill>
                    <a:srgbClr val="000000"/>
                  </a:solidFill>
                  <a:latin typeface="One Little Font"/>
                </a:rPr>
                <a:t>beş</a:t>
              </a:r>
              <a:r>
                <a:rPr lang="en-US" sz="2899" dirty="0">
                  <a:solidFill>
                    <a:srgbClr val="000000"/>
                  </a:solidFill>
                  <a:latin typeface="One Little Font"/>
                </a:rPr>
                <a:t> </a:t>
              </a:r>
              <a:r>
                <a:rPr lang="en-US" sz="2899" dirty="0" err="1">
                  <a:solidFill>
                    <a:srgbClr val="000000"/>
                  </a:solidFill>
                  <a:latin typeface="One Little Font"/>
                </a:rPr>
                <a:t>vakit</a:t>
              </a:r>
              <a:r>
                <a:rPr lang="en-US" sz="2899" dirty="0">
                  <a:solidFill>
                    <a:srgbClr val="000000"/>
                  </a:solidFill>
                  <a:latin typeface="One Little Font"/>
                </a:rPr>
                <a:t> namaz</a:t>
              </a:r>
            </a:p>
            <a:p>
              <a:pPr algn="ctr">
                <a:lnSpc>
                  <a:spcPts val="4059"/>
                </a:lnSpc>
              </a:pPr>
              <a:r>
                <a:rPr lang="en-US" sz="2899" dirty="0" err="1">
                  <a:solidFill>
                    <a:srgbClr val="000000"/>
                  </a:solidFill>
                  <a:latin typeface="One Little Font"/>
                </a:rPr>
                <a:t>kılmanın</a:t>
              </a:r>
              <a:r>
                <a:rPr lang="en-US" sz="2899" dirty="0">
                  <a:solidFill>
                    <a:srgbClr val="000000"/>
                  </a:solidFill>
                  <a:latin typeface="One Little Font"/>
                </a:rPr>
                <a:t> </a:t>
              </a:r>
              <a:r>
                <a:rPr lang="en-US" sz="2899" dirty="0" err="1">
                  <a:solidFill>
                    <a:srgbClr val="000000"/>
                  </a:solidFill>
                  <a:latin typeface="One Little Font"/>
                </a:rPr>
                <a:t>akıllı</a:t>
              </a:r>
              <a:r>
                <a:rPr lang="en-US" sz="2899" dirty="0">
                  <a:solidFill>
                    <a:srgbClr val="000000"/>
                  </a:solidFill>
                  <a:latin typeface="One Little Font"/>
                </a:rPr>
                <a:t>, </a:t>
              </a:r>
              <a:r>
                <a:rPr lang="en-US" sz="2899" dirty="0" err="1">
                  <a:solidFill>
                    <a:srgbClr val="000000"/>
                  </a:solidFill>
                  <a:latin typeface="One Little Font"/>
                </a:rPr>
                <a:t>ergenlik</a:t>
              </a:r>
              <a:r>
                <a:rPr lang="en-US" sz="2899" dirty="0">
                  <a:solidFill>
                    <a:srgbClr val="000000"/>
                  </a:solidFill>
                  <a:latin typeface="One Little Font"/>
                </a:rPr>
                <a:t> </a:t>
              </a:r>
              <a:r>
                <a:rPr lang="en-US" sz="2899" dirty="0" err="1">
                  <a:solidFill>
                    <a:srgbClr val="000000"/>
                  </a:solidFill>
                  <a:latin typeface="One Little Font"/>
                </a:rPr>
                <a:t>çağına</a:t>
              </a:r>
              <a:r>
                <a:rPr lang="en-US" sz="2899" dirty="0">
                  <a:solidFill>
                    <a:srgbClr val="000000"/>
                  </a:solidFill>
                  <a:latin typeface="One Little Font"/>
                </a:rPr>
                <a:t> </a:t>
              </a:r>
              <a:r>
                <a:rPr lang="en-US" sz="2899" dirty="0" err="1">
                  <a:solidFill>
                    <a:srgbClr val="000000"/>
                  </a:solidFill>
                  <a:latin typeface="One Little Font"/>
                </a:rPr>
                <a:t>gelmiş</a:t>
              </a:r>
              <a:r>
                <a:rPr lang="en-US" sz="2899" dirty="0">
                  <a:solidFill>
                    <a:srgbClr val="000000"/>
                  </a:solidFill>
                  <a:latin typeface="One Little Font"/>
                </a:rPr>
                <a:t> her </a:t>
              </a:r>
              <a:r>
                <a:rPr lang="en-US" sz="2899" dirty="0" err="1">
                  <a:solidFill>
                    <a:srgbClr val="000000"/>
                  </a:solidFill>
                  <a:latin typeface="One Little Font"/>
                </a:rPr>
                <a:t>Müslüman’a</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farz</a:t>
              </a:r>
              <a:r>
                <a:rPr lang="en-US" sz="2899" dirty="0">
                  <a:solidFill>
                    <a:srgbClr val="000000"/>
                  </a:solidFill>
                  <a:latin typeface="One Little Font"/>
                </a:rPr>
                <a:t> </a:t>
              </a:r>
              <a:r>
                <a:rPr lang="en-US" sz="2899" dirty="0" err="1">
                  <a:solidFill>
                    <a:srgbClr val="000000"/>
                  </a:solidFill>
                  <a:latin typeface="One Little Font"/>
                </a:rPr>
                <a:t>olduğunu</a:t>
              </a:r>
              <a:r>
                <a:rPr lang="en-US" sz="2899" dirty="0">
                  <a:solidFill>
                    <a:srgbClr val="000000"/>
                  </a:solidFill>
                  <a:latin typeface="One Little Font"/>
                </a:rPr>
                <a:t> </a:t>
              </a:r>
              <a:r>
                <a:rPr lang="en-US" sz="2899" dirty="0" err="1">
                  <a:solidFill>
                    <a:srgbClr val="000000"/>
                  </a:solidFill>
                  <a:latin typeface="One Little Font"/>
                </a:rPr>
                <a:t>bilelim</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grpSp>
        <p:nvGrpSpPr>
          <p:cNvPr id="15" name="Group 15"/>
          <p:cNvGrpSpPr/>
          <p:nvPr/>
        </p:nvGrpSpPr>
        <p:grpSpPr>
          <a:xfrm>
            <a:off x="3707426" y="7694930"/>
            <a:ext cx="14123374" cy="3303088"/>
            <a:chOff x="0" y="-57150"/>
            <a:chExt cx="3719737" cy="869950"/>
          </a:xfrm>
        </p:grpSpPr>
        <p:sp>
          <p:nvSpPr>
            <p:cNvPr id="16" name="Freeform 16"/>
            <p:cNvSpPr/>
            <p:nvPr/>
          </p:nvSpPr>
          <p:spPr>
            <a:xfrm>
              <a:off x="0" y="0"/>
              <a:ext cx="3649259" cy="484476"/>
            </a:xfrm>
            <a:custGeom>
              <a:avLst/>
              <a:gdLst/>
              <a:ahLst/>
              <a:cxnLst/>
              <a:rect l="l" t="t" r="r" b="b"/>
              <a:pathLst>
                <a:path w="3649259" h="484476">
                  <a:moveTo>
                    <a:pt x="0" y="0"/>
                  </a:moveTo>
                  <a:lnTo>
                    <a:pt x="3649259" y="0"/>
                  </a:lnTo>
                  <a:lnTo>
                    <a:pt x="3649259" y="484476"/>
                  </a:lnTo>
                  <a:lnTo>
                    <a:pt x="0" y="484476"/>
                  </a:lnTo>
                  <a:close/>
                </a:path>
              </a:pathLst>
            </a:custGeom>
            <a:solidFill>
              <a:srgbClr val="DECE21"/>
            </a:solidFill>
          </p:spPr>
          <p:txBody>
            <a:bodyPr/>
            <a:lstStyle/>
            <a:p>
              <a:endParaRPr lang="tr-TR"/>
            </a:p>
          </p:txBody>
        </p:sp>
        <p:sp>
          <p:nvSpPr>
            <p:cNvPr id="17" name="TextBox 17"/>
            <p:cNvSpPr txBox="1"/>
            <p:nvPr/>
          </p:nvSpPr>
          <p:spPr>
            <a:xfrm>
              <a:off x="0" y="-57150"/>
              <a:ext cx="3719737" cy="869950"/>
            </a:xfrm>
            <a:prstGeom prst="rect">
              <a:avLst/>
            </a:prstGeom>
          </p:spPr>
          <p:txBody>
            <a:bodyPr lIns="50800" tIns="50800" rIns="50800" bIns="50800" rtlCol="0" anchor="ctr"/>
            <a:lstStyle/>
            <a:p>
              <a:pPr algn="ctr">
                <a:lnSpc>
                  <a:spcPts val="4059"/>
                </a:lnSpc>
              </a:pPr>
              <a:r>
                <a:rPr lang="en-US" sz="2899" dirty="0">
                  <a:solidFill>
                    <a:srgbClr val="000000"/>
                  </a:solidFill>
                  <a:latin typeface="One Little Font"/>
                </a:rPr>
                <a:t>Hz. Muhammed namaz </a:t>
              </a:r>
              <a:r>
                <a:rPr lang="en-US" sz="2899" dirty="0" err="1">
                  <a:solidFill>
                    <a:srgbClr val="000000"/>
                  </a:solidFill>
                  <a:latin typeface="One Little Font"/>
                </a:rPr>
                <a:t>ibadeti</a:t>
              </a:r>
              <a:r>
                <a:rPr lang="en-US" sz="2899" dirty="0">
                  <a:solidFill>
                    <a:srgbClr val="000000"/>
                  </a:solidFill>
                  <a:latin typeface="One Little Font"/>
                </a:rPr>
                <a:t> </a:t>
              </a:r>
              <a:r>
                <a:rPr lang="en-US" sz="2899" dirty="0" err="1">
                  <a:solidFill>
                    <a:srgbClr val="000000"/>
                  </a:solidFill>
                  <a:latin typeface="One Little Font"/>
                </a:rPr>
                <a:t>için</a:t>
              </a:r>
              <a:r>
                <a:rPr lang="en-US" sz="2899" dirty="0">
                  <a:solidFill>
                    <a:srgbClr val="000000"/>
                  </a:solidFill>
                  <a:latin typeface="One Little Font"/>
                </a:rPr>
                <a:t> “Namaz </a:t>
              </a:r>
              <a:r>
                <a:rPr lang="en-US" sz="2899" dirty="0" err="1">
                  <a:solidFill>
                    <a:srgbClr val="000000"/>
                  </a:solidFill>
                  <a:latin typeface="One Little Font"/>
                </a:rPr>
                <a:t>dinin</a:t>
              </a:r>
              <a:r>
                <a:rPr lang="en-US" sz="2899" dirty="0">
                  <a:solidFill>
                    <a:srgbClr val="000000"/>
                  </a:solidFill>
                  <a:latin typeface="One Little Font"/>
                </a:rPr>
                <a:t> </a:t>
              </a:r>
              <a:r>
                <a:rPr lang="en-US" sz="2899" dirty="0" err="1">
                  <a:solidFill>
                    <a:srgbClr val="000000"/>
                  </a:solidFill>
                  <a:latin typeface="One Little Font"/>
                </a:rPr>
                <a:t>direğidir</a:t>
              </a:r>
              <a:r>
                <a:rPr lang="en-US" sz="2899" dirty="0">
                  <a:solidFill>
                    <a:srgbClr val="000000"/>
                  </a:solidFill>
                  <a:latin typeface="One Little Font"/>
                </a:rPr>
                <a:t>…” </a:t>
              </a:r>
              <a:r>
                <a:rPr lang="en-US" sz="2899" dirty="0" err="1">
                  <a:solidFill>
                    <a:srgbClr val="000000"/>
                  </a:solidFill>
                  <a:latin typeface="One Little Font"/>
                </a:rPr>
                <a:t>buyurmuştur</a:t>
              </a:r>
              <a:r>
                <a:rPr lang="en-US" sz="2899" dirty="0">
                  <a:solidFill>
                    <a:srgbClr val="000000"/>
                  </a:solidFill>
                  <a:latin typeface="One Little Font"/>
                </a:rPr>
                <a:t>.</a:t>
              </a:r>
            </a:p>
            <a:p>
              <a:pPr algn="ctr">
                <a:lnSpc>
                  <a:spcPts val="4059"/>
                </a:lnSpc>
              </a:pPr>
              <a:r>
                <a:rPr lang="en-US" sz="2899" dirty="0" err="1">
                  <a:solidFill>
                    <a:srgbClr val="000000"/>
                  </a:solidFill>
                  <a:latin typeface="One Little Font"/>
                </a:rPr>
                <a:t>Sizce</a:t>
              </a:r>
              <a:r>
                <a:rPr lang="en-US" sz="2899" dirty="0">
                  <a:solidFill>
                    <a:srgbClr val="000000"/>
                  </a:solidFill>
                  <a:latin typeface="One Little Font"/>
                </a:rPr>
                <a:t> </a:t>
              </a:r>
              <a:r>
                <a:rPr lang="en-US" sz="2899" dirty="0" err="1">
                  <a:solidFill>
                    <a:srgbClr val="000000"/>
                  </a:solidFill>
                  <a:latin typeface="One Little Font"/>
                </a:rPr>
                <a:t>bu</a:t>
              </a:r>
              <a:r>
                <a:rPr lang="en-US" sz="2899" dirty="0">
                  <a:solidFill>
                    <a:srgbClr val="000000"/>
                  </a:solidFill>
                  <a:latin typeface="One Little Font"/>
                </a:rPr>
                <a:t> </a:t>
              </a:r>
              <a:r>
                <a:rPr lang="en-US" sz="2899" dirty="0" err="1">
                  <a:solidFill>
                    <a:srgbClr val="000000"/>
                  </a:solidFill>
                  <a:latin typeface="One Little Font"/>
                </a:rPr>
                <a:t>hadis</a:t>
              </a:r>
              <a:r>
                <a:rPr lang="en-US" sz="2899" dirty="0">
                  <a:solidFill>
                    <a:srgbClr val="000000"/>
                  </a:solidFill>
                  <a:latin typeface="One Little Font"/>
                </a:rPr>
                <a:t> ne </a:t>
              </a:r>
              <a:r>
                <a:rPr lang="en-US" sz="2899" dirty="0" err="1">
                  <a:solidFill>
                    <a:srgbClr val="000000"/>
                  </a:solidFill>
                  <a:latin typeface="One Little Font"/>
                </a:rPr>
                <a:t>anlama</a:t>
              </a:r>
              <a:r>
                <a:rPr lang="en-US" sz="2899" dirty="0">
                  <a:solidFill>
                    <a:srgbClr val="000000"/>
                  </a:solidFill>
                  <a:latin typeface="One Little Font"/>
                </a:rPr>
                <a:t> </a:t>
              </a:r>
              <a:r>
                <a:rPr lang="en-US" sz="2899" dirty="0" err="1">
                  <a:solidFill>
                    <a:srgbClr val="000000"/>
                  </a:solidFill>
                  <a:latin typeface="One Little Font"/>
                </a:rPr>
                <a:t>gelmektedir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sp>
        <p:nvSpPr>
          <p:cNvPr id="18" name="Freeform 18"/>
          <p:cNvSpPr/>
          <p:nvPr/>
        </p:nvSpPr>
        <p:spPr>
          <a:xfrm>
            <a:off x="14017213" y="6337321"/>
            <a:ext cx="3145870" cy="1627988"/>
          </a:xfrm>
          <a:custGeom>
            <a:avLst/>
            <a:gdLst/>
            <a:ahLst/>
            <a:cxnLst/>
            <a:rect l="l" t="t" r="r" b="b"/>
            <a:pathLst>
              <a:path w="3145870" h="1627988">
                <a:moveTo>
                  <a:pt x="0" y="0"/>
                </a:moveTo>
                <a:lnTo>
                  <a:pt x="3145871" y="0"/>
                </a:lnTo>
                <a:lnTo>
                  <a:pt x="3145871" y="1627988"/>
                </a:lnTo>
                <a:lnTo>
                  <a:pt x="0" y="1627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9" name="Freeform 19"/>
          <p:cNvSpPr/>
          <p:nvPr/>
        </p:nvSpPr>
        <p:spPr>
          <a:xfrm>
            <a:off x="1163098" y="6373046"/>
            <a:ext cx="2259754" cy="3712122"/>
          </a:xfrm>
          <a:custGeom>
            <a:avLst/>
            <a:gdLst/>
            <a:ahLst/>
            <a:cxnLst/>
            <a:rect l="l" t="t" r="r" b="b"/>
            <a:pathLst>
              <a:path w="2259754" h="3712122">
                <a:moveTo>
                  <a:pt x="0" y="0"/>
                </a:moveTo>
                <a:lnTo>
                  <a:pt x="2259755" y="0"/>
                </a:lnTo>
                <a:lnTo>
                  <a:pt x="2259755" y="3712122"/>
                </a:lnTo>
                <a:lnTo>
                  <a:pt x="0" y="3712122"/>
                </a:lnTo>
                <a:lnTo>
                  <a:pt x="0" y="0"/>
                </a:lnTo>
                <a:close/>
              </a:path>
            </a:pathLst>
          </a:custGeom>
          <a:blipFill>
            <a:blip r:embed="rId6"/>
            <a:stretch>
              <a:fillRect/>
            </a:stretch>
          </a:blipFill>
        </p:spPr>
        <p:txBody>
          <a:bodyPr/>
          <a:lstStyle/>
          <a:p>
            <a:endParaRPr lang="tr-TR"/>
          </a:p>
        </p:txBody>
      </p:sp>
      <p:sp>
        <p:nvSpPr>
          <p:cNvPr id="20" name="TextBox 20"/>
          <p:cNvSpPr txBox="1"/>
          <p:nvPr/>
        </p:nvSpPr>
        <p:spPr>
          <a:xfrm>
            <a:off x="4927169" y="53360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2.Namaz Kılmak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988318" y="229329"/>
            <a:ext cx="7821682" cy="1538217"/>
            <a:chOff x="0" y="0"/>
            <a:chExt cx="9865186" cy="1940093"/>
          </a:xfrm>
        </p:grpSpPr>
        <p:sp>
          <p:nvSpPr>
            <p:cNvPr id="3" name="Freeform 3"/>
            <p:cNvSpPr/>
            <p:nvPr/>
          </p:nvSpPr>
          <p:spPr>
            <a:xfrm>
              <a:off x="0" y="-4073"/>
              <a:ext cx="9871577" cy="1946696"/>
            </a:xfrm>
            <a:custGeom>
              <a:avLst/>
              <a:gdLst/>
              <a:ahLst/>
              <a:cxnLst/>
              <a:rect l="l" t="t" r="r" b="b"/>
              <a:pathLst>
                <a:path w="9871577" h="1946696">
                  <a:moveTo>
                    <a:pt x="9243799" y="1892218"/>
                  </a:moveTo>
                  <a:cubicBezTo>
                    <a:pt x="9243799" y="1892218"/>
                    <a:pt x="8512925" y="1946696"/>
                    <a:pt x="7195441" y="1944075"/>
                  </a:cubicBezTo>
                  <a:cubicBezTo>
                    <a:pt x="3714815"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254380" y="15681"/>
                    <a:pt x="5912017" y="7673"/>
                  </a:cubicBezTo>
                  <a:cubicBezTo>
                    <a:pt x="8293997" y="0"/>
                    <a:pt x="9010730" y="6979"/>
                    <a:pt x="9010730" y="6979"/>
                  </a:cubicBezTo>
                  <a:cubicBezTo>
                    <a:pt x="9379038" y="14458"/>
                    <a:pt x="9517297" y="42638"/>
                    <a:pt x="9715038" y="165219"/>
                  </a:cubicBezTo>
                  <a:cubicBezTo>
                    <a:pt x="9866054" y="258836"/>
                    <a:pt x="9871577" y="476157"/>
                    <a:pt x="9862437" y="1246352"/>
                  </a:cubicBezTo>
                  <a:cubicBezTo>
                    <a:pt x="9862435" y="1693569"/>
                    <a:pt x="9819652" y="1842156"/>
                    <a:pt x="9243799" y="1892218"/>
                  </a:cubicBezTo>
                  <a:close/>
                </a:path>
              </a:pathLst>
            </a:custGeom>
            <a:solidFill>
              <a:srgbClr val="FFD69C"/>
            </a:solidFill>
          </p:spPr>
          <p:txBody>
            <a:bodyPr/>
            <a:lstStyle/>
            <a:p>
              <a:endParaRPr lang="tr-TR"/>
            </a:p>
          </p:txBody>
        </p:sp>
      </p:grpSp>
      <p:sp>
        <p:nvSpPr>
          <p:cNvPr id="4" name="Freeform 4"/>
          <p:cNvSpPr/>
          <p:nvPr/>
        </p:nvSpPr>
        <p:spPr>
          <a:xfrm rot="-60532">
            <a:off x="5051305" y="517531"/>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708566" y="458735"/>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591317" y="2441021"/>
            <a:ext cx="4397001" cy="5439942"/>
            <a:chOff x="0" y="-14430"/>
            <a:chExt cx="1158058" cy="1432742"/>
          </a:xfrm>
        </p:grpSpPr>
        <p:sp>
          <p:nvSpPr>
            <p:cNvPr id="7" name="Freeform 7"/>
            <p:cNvSpPr/>
            <p:nvPr/>
          </p:nvSpPr>
          <p:spPr>
            <a:xfrm>
              <a:off x="0" y="-14430"/>
              <a:ext cx="1158058" cy="1432742"/>
            </a:xfrm>
            <a:custGeom>
              <a:avLst/>
              <a:gdLst/>
              <a:ahLst/>
              <a:cxnLst/>
              <a:rect l="l" t="t" r="r" b="b"/>
              <a:pathLst>
                <a:path w="1158058" h="1432742">
                  <a:moveTo>
                    <a:pt x="0" y="0"/>
                  </a:moveTo>
                  <a:lnTo>
                    <a:pt x="1158058" y="0"/>
                  </a:lnTo>
                  <a:lnTo>
                    <a:pt x="1158058" y="1432742"/>
                  </a:lnTo>
                  <a:lnTo>
                    <a:pt x="0" y="1432742"/>
                  </a:lnTo>
                  <a:close/>
                </a:path>
              </a:pathLst>
            </a:custGeom>
            <a:solidFill>
              <a:srgbClr val="2A9D8F"/>
            </a:solidFill>
          </p:spPr>
          <p:txBody>
            <a:bodyPr/>
            <a:lstStyle/>
            <a:p>
              <a:endParaRPr lang="tr-TR"/>
            </a:p>
          </p:txBody>
        </p:sp>
        <p:sp>
          <p:nvSpPr>
            <p:cNvPr id="8" name="TextBox 8"/>
            <p:cNvSpPr txBox="1"/>
            <p:nvPr/>
          </p:nvSpPr>
          <p:spPr>
            <a:xfrm>
              <a:off x="0" y="261885"/>
              <a:ext cx="1158058"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Dinimizde</a:t>
              </a:r>
              <a:r>
                <a:rPr lang="en-US" sz="2899" dirty="0">
                  <a:solidFill>
                    <a:srgbClr val="000000"/>
                  </a:solidFill>
                  <a:latin typeface="One Little Font"/>
                </a:rPr>
                <a:t> </a:t>
              </a:r>
              <a:r>
                <a:rPr lang="en-US" sz="2899" dirty="0" err="1">
                  <a:solidFill>
                    <a:srgbClr val="000000"/>
                  </a:solidFill>
                  <a:latin typeface="One Little Font"/>
                </a:rPr>
                <a:t>emredilen</a:t>
              </a:r>
              <a:r>
                <a:rPr lang="en-US" sz="2899" dirty="0">
                  <a:solidFill>
                    <a:srgbClr val="000000"/>
                  </a:solidFill>
                  <a:latin typeface="One Little Font"/>
                </a:rPr>
                <a:t> </a:t>
              </a:r>
              <a:r>
                <a:rPr lang="en-US" sz="2899" dirty="0" err="1">
                  <a:solidFill>
                    <a:srgbClr val="000000"/>
                  </a:solidFill>
                  <a:latin typeface="One Little Font"/>
                </a:rPr>
                <a:t>ibadetlerden</a:t>
              </a:r>
              <a:r>
                <a:rPr lang="en-US" sz="2899" dirty="0">
                  <a:solidFill>
                    <a:srgbClr val="000000"/>
                  </a:solidFill>
                  <a:latin typeface="One Little Font"/>
                </a:rPr>
                <a:t> </a:t>
              </a:r>
              <a:r>
                <a:rPr lang="en-US" sz="2899" dirty="0" err="1">
                  <a:solidFill>
                    <a:srgbClr val="000000"/>
                  </a:solidFill>
                  <a:latin typeface="One Little Font"/>
                </a:rPr>
                <a:t>biri</a:t>
              </a:r>
              <a:r>
                <a:rPr lang="en-US" sz="2899" dirty="0">
                  <a:solidFill>
                    <a:srgbClr val="000000"/>
                  </a:solidFill>
                  <a:latin typeface="One Little Font"/>
                </a:rPr>
                <a:t> de </a:t>
              </a:r>
              <a:r>
                <a:rPr lang="en-US" sz="2899" dirty="0" err="1">
                  <a:solidFill>
                    <a:srgbClr val="000000"/>
                  </a:solidFill>
                  <a:latin typeface="One Little Font"/>
                </a:rPr>
                <a:t>oruçtur</a:t>
              </a:r>
              <a:r>
                <a:rPr lang="en-US" sz="2899" dirty="0">
                  <a:solidFill>
                    <a:srgbClr val="000000"/>
                  </a:solidFill>
                  <a:latin typeface="One Little Font"/>
                </a:rPr>
                <a:t>. Bu </a:t>
              </a:r>
              <a:r>
                <a:rPr lang="en-US" sz="2899" dirty="0" err="1">
                  <a:solidFill>
                    <a:srgbClr val="000000"/>
                  </a:solidFill>
                  <a:latin typeface="One Little Font"/>
                </a:rPr>
                <a:t>ibadet</a:t>
              </a:r>
              <a:r>
                <a:rPr lang="en-US" sz="2899" dirty="0">
                  <a:solidFill>
                    <a:srgbClr val="000000"/>
                  </a:solidFill>
                  <a:latin typeface="One Little Font"/>
                </a:rPr>
                <a:t>; </a:t>
              </a:r>
              <a:r>
                <a:rPr lang="en-US" sz="2899" dirty="0" err="1">
                  <a:solidFill>
                    <a:srgbClr val="000000"/>
                  </a:solidFill>
                  <a:latin typeface="One Little Font"/>
                </a:rPr>
                <a:t>imsak</a:t>
              </a:r>
              <a:r>
                <a:rPr lang="en-US" sz="2899" dirty="0">
                  <a:solidFill>
                    <a:srgbClr val="000000"/>
                  </a:solidFill>
                  <a:latin typeface="One Little Font"/>
                </a:rPr>
                <a:t> </a:t>
              </a:r>
              <a:r>
                <a:rPr lang="en-US" sz="2899" dirty="0" err="1">
                  <a:solidFill>
                    <a:srgbClr val="000000"/>
                  </a:solidFill>
                  <a:latin typeface="One Little Font"/>
                </a:rPr>
                <a:t>vaktinden</a:t>
              </a:r>
              <a:r>
                <a:rPr lang="en-US" sz="2899" dirty="0">
                  <a:solidFill>
                    <a:srgbClr val="000000"/>
                  </a:solidFill>
                  <a:latin typeface="One Little Font"/>
                </a:rPr>
                <a:t> </a:t>
              </a:r>
              <a:r>
                <a:rPr lang="en-US" sz="2899" dirty="0" err="1">
                  <a:solidFill>
                    <a:srgbClr val="000000"/>
                  </a:solidFill>
                  <a:latin typeface="One Little Font"/>
                </a:rPr>
                <a:t>itibaren</a:t>
              </a:r>
              <a:r>
                <a:rPr lang="en-US" sz="2899" dirty="0">
                  <a:solidFill>
                    <a:srgbClr val="000000"/>
                  </a:solidFill>
                  <a:latin typeface="One Little Font"/>
                </a:rPr>
                <a:t> </a:t>
              </a:r>
              <a:r>
                <a:rPr lang="en-US" sz="2899" dirty="0" err="1">
                  <a:solidFill>
                    <a:srgbClr val="000000"/>
                  </a:solidFill>
                  <a:latin typeface="One Little Font"/>
                </a:rPr>
                <a:t>güneşin</a:t>
              </a:r>
              <a:r>
                <a:rPr lang="en-US" sz="2899" dirty="0">
                  <a:solidFill>
                    <a:srgbClr val="000000"/>
                  </a:solidFill>
                  <a:latin typeface="One Little Font"/>
                </a:rPr>
                <a:t> </a:t>
              </a:r>
              <a:r>
                <a:rPr lang="en-US" sz="2899" dirty="0" err="1">
                  <a:solidFill>
                    <a:srgbClr val="000000"/>
                  </a:solidFill>
                  <a:latin typeface="One Little Font"/>
                </a:rPr>
                <a:t>batışına</a:t>
              </a:r>
              <a:r>
                <a:rPr lang="en-US" sz="2899" dirty="0">
                  <a:solidFill>
                    <a:srgbClr val="000000"/>
                  </a:solidFill>
                  <a:latin typeface="One Little Font"/>
                </a:rPr>
                <a:t>, </a:t>
              </a:r>
              <a:r>
                <a:rPr lang="en-US" sz="2899" dirty="0" err="1">
                  <a:solidFill>
                    <a:srgbClr val="000000"/>
                  </a:solidFill>
                  <a:latin typeface="One Little Font"/>
                </a:rPr>
                <a:t>akşam</a:t>
              </a:r>
              <a:r>
                <a:rPr lang="en-US" sz="2899" dirty="0">
                  <a:solidFill>
                    <a:srgbClr val="000000"/>
                  </a:solidFill>
                  <a:latin typeface="One Little Font"/>
                </a:rPr>
                <a:t> </a:t>
              </a:r>
              <a:r>
                <a:rPr lang="en-US" sz="2899" dirty="0" err="1">
                  <a:solidFill>
                    <a:srgbClr val="000000"/>
                  </a:solidFill>
                  <a:latin typeface="One Little Font"/>
                </a:rPr>
                <a:t>ezanı</a:t>
              </a:r>
              <a:r>
                <a:rPr lang="en-US" sz="2899" dirty="0">
                  <a:solidFill>
                    <a:srgbClr val="000000"/>
                  </a:solidFill>
                  <a:latin typeface="One Little Font"/>
                </a:rPr>
                <a:t> </a:t>
              </a:r>
              <a:r>
                <a:rPr lang="en-US" sz="2899" dirty="0" err="1">
                  <a:solidFill>
                    <a:srgbClr val="000000"/>
                  </a:solidFill>
                  <a:latin typeface="One Little Font"/>
                </a:rPr>
                <a:t>okununcaya</a:t>
              </a:r>
              <a:r>
                <a:rPr lang="en-US" sz="2899" dirty="0">
                  <a:solidFill>
                    <a:srgbClr val="000000"/>
                  </a:solidFill>
                  <a:latin typeface="One Little Font"/>
                </a:rPr>
                <a:t> </a:t>
              </a:r>
              <a:r>
                <a:rPr lang="en-US" sz="2899" dirty="0" err="1">
                  <a:solidFill>
                    <a:srgbClr val="000000"/>
                  </a:solidFill>
                  <a:latin typeface="One Little Font"/>
                </a:rPr>
                <a:t>kadar</a:t>
              </a:r>
              <a:r>
                <a:rPr lang="en-US" sz="2899" dirty="0">
                  <a:solidFill>
                    <a:srgbClr val="000000"/>
                  </a:solidFill>
                  <a:latin typeface="One Little Font"/>
                </a:rPr>
                <a:t> </a:t>
              </a:r>
              <a:r>
                <a:rPr lang="en-US" sz="2899" dirty="0" err="1">
                  <a:solidFill>
                    <a:srgbClr val="000000"/>
                  </a:solidFill>
                  <a:latin typeface="One Little Font"/>
                </a:rPr>
                <a:t>hiçbir</a:t>
              </a:r>
              <a:r>
                <a:rPr lang="en-US" sz="2899" dirty="0">
                  <a:solidFill>
                    <a:srgbClr val="000000"/>
                  </a:solidFill>
                  <a:latin typeface="One Little Font"/>
                </a:rPr>
                <a:t> </a:t>
              </a:r>
              <a:r>
                <a:rPr lang="en-US" sz="2899" dirty="0" err="1">
                  <a:solidFill>
                    <a:srgbClr val="000000"/>
                  </a:solidFill>
                  <a:latin typeface="One Little Font"/>
                </a:rPr>
                <a:t>şey</a:t>
              </a:r>
              <a:r>
                <a:rPr lang="en-US" sz="2899" dirty="0">
                  <a:solidFill>
                    <a:srgbClr val="000000"/>
                  </a:solidFill>
                  <a:latin typeface="One Little Font"/>
                </a:rPr>
                <a:t> </a:t>
              </a:r>
              <a:r>
                <a:rPr lang="en-US" sz="2899" dirty="0" err="1">
                  <a:solidFill>
                    <a:srgbClr val="000000"/>
                  </a:solidFill>
                  <a:latin typeface="One Little Font"/>
                </a:rPr>
                <a:t>yiyip</a:t>
              </a:r>
              <a:r>
                <a:rPr lang="en-US" sz="2899" dirty="0">
                  <a:solidFill>
                    <a:srgbClr val="000000"/>
                  </a:solidFill>
                  <a:latin typeface="One Little Font"/>
                </a:rPr>
                <a:t> </a:t>
              </a:r>
              <a:r>
                <a:rPr lang="en-US" sz="2899" dirty="0" err="1">
                  <a:solidFill>
                    <a:srgbClr val="000000"/>
                  </a:solidFill>
                  <a:latin typeface="One Little Font"/>
                </a:rPr>
                <a:t>içmemek</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a:t>
              </a:r>
              <a:r>
                <a:rPr lang="en-US" sz="2899" dirty="0" err="1">
                  <a:solidFill>
                    <a:srgbClr val="000000"/>
                  </a:solidFill>
                  <a:latin typeface="One Little Font"/>
                </a:rPr>
                <a:t>bazı</a:t>
              </a:r>
              <a:r>
                <a:rPr lang="en-US" sz="2899" dirty="0">
                  <a:solidFill>
                    <a:srgbClr val="000000"/>
                  </a:solidFill>
                  <a:latin typeface="One Little Font"/>
                </a:rPr>
                <a:t> </a:t>
              </a:r>
              <a:r>
                <a:rPr lang="en-US" sz="2899" dirty="0" err="1">
                  <a:solidFill>
                    <a:srgbClr val="000000"/>
                  </a:solidFill>
                  <a:latin typeface="One Little Font"/>
                </a:rPr>
                <a:t>bedensel</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arzulardan</a:t>
              </a:r>
              <a:r>
                <a:rPr lang="en-US" sz="2899" dirty="0">
                  <a:solidFill>
                    <a:srgbClr val="000000"/>
                  </a:solidFill>
                  <a:latin typeface="One Little Font"/>
                </a:rPr>
                <a:t> </a:t>
              </a:r>
              <a:r>
                <a:rPr lang="en-US" sz="2899" dirty="0" err="1">
                  <a:solidFill>
                    <a:srgbClr val="000000"/>
                  </a:solidFill>
                  <a:latin typeface="One Little Font"/>
                </a:rPr>
                <a:t>ibadet</a:t>
              </a:r>
              <a:r>
                <a:rPr lang="en-US" sz="2899" dirty="0">
                  <a:solidFill>
                    <a:srgbClr val="000000"/>
                  </a:solidFill>
                  <a:latin typeface="One Little Font"/>
                </a:rPr>
                <a:t> </a:t>
              </a:r>
              <a:r>
                <a:rPr lang="en-US" sz="2899" dirty="0" err="1">
                  <a:solidFill>
                    <a:srgbClr val="000000"/>
                  </a:solidFill>
                  <a:latin typeface="One Little Font"/>
                </a:rPr>
                <a:t>niyetiyle</a:t>
              </a:r>
              <a:r>
                <a:rPr lang="en-US" sz="2899" dirty="0">
                  <a:solidFill>
                    <a:srgbClr val="000000"/>
                  </a:solidFill>
                  <a:latin typeface="One Little Font"/>
                </a:rPr>
                <a:t> </a:t>
              </a:r>
              <a:r>
                <a:rPr lang="en-US" sz="2899" dirty="0" err="1">
                  <a:solidFill>
                    <a:srgbClr val="000000"/>
                  </a:solidFill>
                  <a:latin typeface="One Little Font"/>
                </a:rPr>
                <a:t>uzak</a:t>
              </a:r>
              <a:r>
                <a:rPr lang="en-US" sz="2899" dirty="0">
                  <a:solidFill>
                    <a:srgbClr val="000000"/>
                  </a:solidFill>
                  <a:latin typeface="One Little Font"/>
                </a:rPr>
                <a:t> </a:t>
              </a:r>
              <a:r>
                <a:rPr lang="en-US" sz="2899" dirty="0" err="1">
                  <a:solidFill>
                    <a:srgbClr val="000000"/>
                  </a:solidFill>
                  <a:latin typeface="One Little Font"/>
                </a:rPr>
                <a:t>durmak</a:t>
              </a:r>
              <a:r>
                <a:rPr lang="en-US" sz="2899" dirty="0">
                  <a:solidFill>
                    <a:srgbClr val="000000"/>
                  </a:solidFill>
                  <a:latin typeface="One Little Font"/>
                </a:rPr>
                <a:t> </a:t>
              </a:r>
              <a:r>
                <a:rPr lang="en-US" sz="2899" dirty="0" err="1">
                  <a:solidFill>
                    <a:srgbClr val="000000"/>
                  </a:solidFill>
                  <a:latin typeface="One Little Font"/>
                </a:rPr>
                <a:t>suretiyle</a:t>
              </a:r>
              <a:r>
                <a:rPr lang="en-US" sz="2899" dirty="0">
                  <a:solidFill>
                    <a:srgbClr val="000000"/>
                  </a:solidFill>
                  <a:latin typeface="One Little Font"/>
                </a:rPr>
                <a:t> </a:t>
              </a:r>
              <a:r>
                <a:rPr lang="en-US" sz="2899" dirty="0" err="1">
                  <a:solidFill>
                    <a:srgbClr val="000000"/>
                  </a:solidFill>
                  <a:latin typeface="One Little Font"/>
                </a:rPr>
                <a:t>yerine</a:t>
              </a:r>
              <a:r>
                <a:rPr lang="en-US" sz="2899" dirty="0">
                  <a:solidFill>
                    <a:srgbClr val="000000"/>
                  </a:solidFill>
                  <a:latin typeface="One Little Font"/>
                </a:rPr>
                <a:t> </a:t>
              </a:r>
              <a:r>
                <a:rPr lang="en-US" sz="2899" dirty="0" err="1">
                  <a:solidFill>
                    <a:srgbClr val="000000"/>
                  </a:solidFill>
                  <a:latin typeface="One Little Font"/>
                </a:rPr>
                <a:t>getirilir</a:t>
              </a:r>
              <a:r>
                <a:rPr lang="en-US" sz="2899" dirty="0">
                  <a:solidFill>
                    <a:srgbClr val="000000"/>
                  </a:solidFill>
                  <a:latin typeface="One Little Font"/>
                </a:rPr>
                <a:t>.</a:t>
              </a:r>
            </a:p>
          </p:txBody>
        </p:sp>
      </p:grpSp>
      <p:grpSp>
        <p:nvGrpSpPr>
          <p:cNvPr id="9" name="Group 9"/>
          <p:cNvGrpSpPr/>
          <p:nvPr/>
        </p:nvGrpSpPr>
        <p:grpSpPr>
          <a:xfrm>
            <a:off x="6516346" y="2259162"/>
            <a:ext cx="5607633" cy="3303091"/>
            <a:chOff x="0" y="-57150"/>
            <a:chExt cx="1476907" cy="869950"/>
          </a:xfrm>
        </p:grpSpPr>
        <p:sp>
          <p:nvSpPr>
            <p:cNvPr id="10" name="Freeform 10"/>
            <p:cNvSpPr/>
            <p:nvPr/>
          </p:nvSpPr>
          <p:spPr>
            <a:xfrm>
              <a:off x="0" y="0"/>
              <a:ext cx="1476907" cy="812800"/>
            </a:xfrm>
            <a:custGeom>
              <a:avLst/>
              <a:gdLst/>
              <a:ahLst/>
              <a:cxnLst/>
              <a:rect l="l" t="t" r="r" b="b"/>
              <a:pathLst>
                <a:path w="1476907" h="812800">
                  <a:moveTo>
                    <a:pt x="0" y="0"/>
                  </a:moveTo>
                  <a:lnTo>
                    <a:pt x="1476907" y="0"/>
                  </a:lnTo>
                  <a:lnTo>
                    <a:pt x="1476907" y="812800"/>
                  </a:lnTo>
                  <a:lnTo>
                    <a:pt x="0" y="812800"/>
                  </a:lnTo>
                  <a:close/>
                </a:path>
              </a:pathLst>
            </a:custGeom>
            <a:solidFill>
              <a:srgbClr val="97D873"/>
            </a:solidFill>
          </p:spPr>
          <p:txBody>
            <a:bodyPr/>
            <a:lstStyle/>
            <a:p>
              <a:endParaRPr lang="tr-TR"/>
            </a:p>
          </p:txBody>
        </p:sp>
        <p:sp>
          <p:nvSpPr>
            <p:cNvPr id="11" name="TextBox 11"/>
            <p:cNvSpPr txBox="1"/>
            <p:nvPr/>
          </p:nvSpPr>
          <p:spPr>
            <a:xfrm>
              <a:off x="0" y="-57150"/>
              <a:ext cx="1476907" cy="869950"/>
            </a:xfrm>
            <a:prstGeom prst="rect">
              <a:avLst/>
            </a:prstGeom>
          </p:spPr>
          <p:txBody>
            <a:bodyPr lIns="50800" tIns="50800" rIns="50800" bIns="50800" rtlCol="0" anchor="ctr"/>
            <a:lstStyle/>
            <a:p>
              <a:pPr algn="ctr">
                <a:lnSpc>
                  <a:spcPts val="4059"/>
                </a:lnSpc>
              </a:pPr>
              <a:r>
                <a:rPr lang="en-US" sz="2899" dirty="0">
                  <a:solidFill>
                    <a:srgbClr val="000000"/>
                  </a:solidFill>
                  <a:latin typeface="One Little Font"/>
                </a:rPr>
                <a:t>İslam </a:t>
              </a:r>
              <a:r>
                <a:rPr lang="en-US" sz="2899" dirty="0" err="1">
                  <a:solidFill>
                    <a:srgbClr val="000000"/>
                  </a:solidFill>
                  <a:latin typeface="One Little Font"/>
                </a:rPr>
                <a:t>dininde</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akıllı</a:t>
              </a:r>
              <a:r>
                <a:rPr lang="en-US" sz="2899" dirty="0">
                  <a:solidFill>
                    <a:srgbClr val="000000"/>
                  </a:solidFill>
                  <a:latin typeface="One Little Font"/>
                </a:rPr>
                <a:t>, </a:t>
              </a:r>
              <a:r>
                <a:rPr lang="en-US" sz="2899" dirty="0" err="1">
                  <a:solidFill>
                    <a:srgbClr val="000000"/>
                  </a:solidFill>
                  <a:latin typeface="One Little Font"/>
                </a:rPr>
                <a:t>ergenlik</a:t>
              </a:r>
              <a:r>
                <a:rPr lang="en-US" sz="2899" dirty="0">
                  <a:solidFill>
                    <a:srgbClr val="000000"/>
                  </a:solidFill>
                  <a:latin typeface="One Little Font"/>
                </a:rPr>
                <a:t> </a:t>
              </a:r>
              <a:r>
                <a:rPr lang="en-US" sz="2899" dirty="0" err="1">
                  <a:solidFill>
                    <a:srgbClr val="000000"/>
                  </a:solidFill>
                  <a:latin typeface="One Little Font"/>
                </a:rPr>
                <a:t>çağına</a:t>
              </a:r>
              <a:r>
                <a:rPr lang="en-US" sz="2899" dirty="0">
                  <a:solidFill>
                    <a:srgbClr val="000000"/>
                  </a:solidFill>
                  <a:latin typeface="One Little Font"/>
                </a:rPr>
                <a:t> </a:t>
              </a:r>
              <a:r>
                <a:rPr lang="en-US" sz="2899" dirty="0" err="1">
                  <a:solidFill>
                    <a:srgbClr val="000000"/>
                  </a:solidFill>
                  <a:latin typeface="One Little Font"/>
                </a:rPr>
                <a:t>gelmiş</a:t>
              </a:r>
              <a:r>
                <a:rPr lang="en-US" sz="2899" dirty="0">
                  <a:solidFill>
                    <a:srgbClr val="000000"/>
                  </a:solidFill>
                  <a:latin typeface="One Little Font"/>
                </a:rPr>
                <a:t>, her </a:t>
              </a:r>
              <a:r>
                <a:rPr lang="en-US" sz="2899" dirty="0" err="1">
                  <a:solidFill>
                    <a:srgbClr val="000000"/>
                  </a:solidFill>
                  <a:latin typeface="One Little Font"/>
                </a:rPr>
                <a:t>Müslüman’ın</a:t>
              </a:r>
              <a:r>
                <a:rPr lang="en-US" sz="2899" dirty="0">
                  <a:solidFill>
                    <a:srgbClr val="000000"/>
                  </a:solidFill>
                  <a:latin typeface="One Little Font"/>
                </a:rPr>
                <a:t> </a:t>
              </a:r>
              <a:r>
                <a:rPr lang="en-US" sz="2899" dirty="0" err="1">
                  <a:solidFill>
                    <a:srgbClr val="000000"/>
                  </a:solidFill>
                  <a:latin typeface="One Little Font"/>
                </a:rPr>
                <a:t>ramazan</a:t>
              </a:r>
              <a:r>
                <a:rPr lang="en-US" sz="2899" dirty="0">
                  <a:solidFill>
                    <a:srgbClr val="000000"/>
                  </a:solidFill>
                  <a:latin typeface="One Little Font"/>
                </a:rPr>
                <a:t> </a:t>
              </a:r>
              <a:r>
                <a:rPr lang="en-US" sz="2899" dirty="0" err="1">
                  <a:solidFill>
                    <a:srgbClr val="000000"/>
                  </a:solidFill>
                  <a:latin typeface="One Little Font"/>
                </a:rPr>
                <a:t>ayında</a:t>
              </a:r>
              <a:r>
                <a:rPr lang="en-US" sz="2899" dirty="0">
                  <a:solidFill>
                    <a:srgbClr val="000000"/>
                  </a:solidFill>
                  <a:latin typeface="One Little Font"/>
                </a:rPr>
                <a:t> </a:t>
              </a:r>
              <a:r>
                <a:rPr lang="en-US" sz="2899" dirty="0" err="1">
                  <a:solidFill>
                    <a:srgbClr val="000000"/>
                  </a:solidFill>
                  <a:latin typeface="One Little Font"/>
                </a:rPr>
                <a:t>oruç</a:t>
              </a:r>
              <a:r>
                <a:rPr lang="en-US" sz="2899" dirty="0">
                  <a:solidFill>
                    <a:srgbClr val="000000"/>
                  </a:solidFill>
                  <a:latin typeface="One Little Font"/>
                </a:rPr>
                <a:t> </a:t>
              </a:r>
              <a:r>
                <a:rPr lang="en-US" sz="2899" dirty="0" err="1">
                  <a:solidFill>
                    <a:srgbClr val="000000"/>
                  </a:solidFill>
                  <a:latin typeface="One Little Font"/>
                </a:rPr>
                <a:t>tutması</a:t>
              </a:r>
              <a:r>
                <a:rPr lang="en-US" sz="2899" dirty="0">
                  <a:solidFill>
                    <a:srgbClr val="000000"/>
                  </a:solidFill>
                  <a:latin typeface="One Little Font"/>
                </a:rPr>
                <a:t> </a:t>
              </a:r>
              <a:r>
                <a:rPr lang="en-US" sz="2899" dirty="0" err="1">
                  <a:solidFill>
                    <a:srgbClr val="000000"/>
                  </a:solidFill>
                  <a:latin typeface="One Little Font"/>
                </a:rPr>
                <a:t>farzdır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grpSp>
        <p:nvGrpSpPr>
          <p:cNvPr id="12" name="Group 12"/>
          <p:cNvGrpSpPr/>
          <p:nvPr/>
        </p:nvGrpSpPr>
        <p:grpSpPr>
          <a:xfrm>
            <a:off x="13369453" y="2128221"/>
            <a:ext cx="4397001" cy="5312566"/>
            <a:chOff x="0" y="-57150"/>
            <a:chExt cx="1158058" cy="1399195"/>
          </a:xfrm>
        </p:grpSpPr>
        <p:sp>
          <p:nvSpPr>
            <p:cNvPr id="13" name="Freeform 13"/>
            <p:cNvSpPr/>
            <p:nvPr/>
          </p:nvSpPr>
          <p:spPr>
            <a:xfrm>
              <a:off x="0" y="0"/>
              <a:ext cx="1158058" cy="1297276"/>
            </a:xfrm>
            <a:custGeom>
              <a:avLst/>
              <a:gdLst/>
              <a:ahLst/>
              <a:cxnLst/>
              <a:rect l="l" t="t" r="r" b="b"/>
              <a:pathLst>
                <a:path w="1158058" h="1297276">
                  <a:moveTo>
                    <a:pt x="0" y="0"/>
                  </a:moveTo>
                  <a:lnTo>
                    <a:pt x="1158058" y="0"/>
                  </a:lnTo>
                  <a:lnTo>
                    <a:pt x="1158058" y="1297276"/>
                  </a:lnTo>
                  <a:lnTo>
                    <a:pt x="0" y="1297276"/>
                  </a:lnTo>
                  <a:close/>
                </a:path>
              </a:pathLst>
            </a:custGeom>
            <a:solidFill>
              <a:srgbClr val="DECE21"/>
            </a:solidFill>
          </p:spPr>
          <p:txBody>
            <a:bodyPr/>
            <a:lstStyle/>
            <a:p>
              <a:endParaRPr lang="tr-TR"/>
            </a:p>
          </p:txBody>
        </p:sp>
        <p:sp>
          <p:nvSpPr>
            <p:cNvPr id="14" name="TextBox 14"/>
            <p:cNvSpPr txBox="1"/>
            <p:nvPr/>
          </p:nvSpPr>
          <p:spPr>
            <a:xfrm>
              <a:off x="0" y="-57150"/>
              <a:ext cx="1108121" cy="1399195"/>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Hastalık</a:t>
              </a:r>
              <a:r>
                <a:rPr lang="en-US" sz="2899" dirty="0">
                  <a:solidFill>
                    <a:srgbClr val="000000"/>
                  </a:solidFill>
                  <a:latin typeface="One Little Font"/>
                </a:rPr>
                <a:t>, </a:t>
              </a:r>
              <a:r>
                <a:rPr lang="en-US" sz="2899" dirty="0" err="1">
                  <a:solidFill>
                    <a:srgbClr val="000000"/>
                  </a:solidFill>
                  <a:latin typeface="One Little Font"/>
                </a:rPr>
                <a:t>yolculuk</a:t>
              </a:r>
              <a:r>
                <a:rPr lang="en-US" sz="2899" dirty="0">
                  <a:solidFill>
                    <a:srgbClr val="000000"/>
                  </a:solidFill>
                  <a:latin typeface="One Little Font"/>
                </a:rPr>
                <a:t> </a:t>
              </a:r>
              <a:r>
                <a:rPr lang="en-US" sz="2899" dirty="0" err="1">
                  <a:solidFill>
                    <a:srgbClr val="000000"/>
                  </a:solidFill>
                  <a:latin typeface="One Little Font"/>
                </a:rPr>
                <a:t>gibi</a:t>
              </a:r>
              <a:r>
                <a:rPr lang="en-US" sz="2899" dirty="0">
                  <a:solidFill>
                    <a:srgbClr val="000000"/>
                  </a:solidFill>
                  <a:latin typeface="One Little Font"/>
                </a:rPr>
                <a:t> </a:t>
              </a:r>
              <a:r>
                <a:rPr lang="en-US" sz="2899" dirty="0" err="1">
                  <a:solidFill>
                    <a:srgbClr val="000000"/>
                  </a:solidFill>
                  <a:latin typeface="One Little Font"/>
                </a:rPr>
                <a:t>mazeretlerinden</a:t>
              </a:r>
              <a:r>
                <a:rPr lang="en-US" sz="2899" dirty="0">
                  <a:solidFill>
                    <a:srgbClr val="000000"/>
                  </a:solidFill>
                  <a:latin typeface="One Little Font"/>
                </a:rPr>
                <a:t> </a:t>
              </a:r>
              <a:r>
                <a:rPr lang="en-US" sz="2899" dirty="0" err="1">
                  <a:solidFill>
                    <a:srgbClr val="000000"/>
                  </a:solidFill>
                  <a:latin typeface="One Little Font"/>
                </a:rPr>
                <a:t>dolayı</a:t>
              </a:r>
              <a:r>
                <a:rPr lang="en-US" sz="2899" dirty="0">
                  <a:solidFill>
                    <a:srgbClr val="000000"/>
                  </a:solidFill>
                  <a:latin typeface="One Little Font"/>
                </a:rPr>
                <a:t> </a:t>
              </a:r>
              <a:r>
                <a:rPr lang="en-US" sz="2899" dirty="0" err="1">
                  <a:solidFill>
                    <a:srgbClr val="000000"/>
                  </a:solidFill>
                  <a:latin typeface="One Little Font"/>
                </a:rPr>
                <a:t>oruç</a:t>
              </a:r>
              <a:r>
                <a:rPr lang="en-US" sz="2899" dirty="0">
                  <a:solidFill>
                    <a:srgbClr val="000000"/>
                  </a:solidFill>
                  <a:latin typeface="One Little Font"/>
                </a:rPr>
                <a:t> </a:t>
              </a:r>
              <a:r>
                <a:rPr lang="en-US" sz="2899" dirty="0" err="1">
                  <a:solidFill>
                    <a:srgbClr val="000000"/>
                  </a:solidFill>
                  <a:latin typeface="One Little Font"/>
                </a:rPr>
                <a:t>tutamayanlar</a:t>
              </a:r>
              <a:r>
                <a:rPr lang="en-US" sz="2899" dirty="0">
                  <a:solidFill>
                    <a:srgbClr val="000000"/>
                  </a:solidFill>
                  <a:latin typeface="One Little Font"/>
                </a:rPr>
                <a:t>, her </a:t>
              </a:r>
              <a:r>
                <a:rPr lang="en-US" sz="2899" dirty="0" err="1">
                  <a:solidFill>
                    <a:srgbClr val="000000"/>
                  </a:solidFill>
                  <a:latin typeface="One Little Font"/>
                </a:rPr>
                <a:t>gün</a:t>
              </a:r>
              <a:r>
                <a:rPr lang="en-US" sz="2899" dirty="0">
                  <a:solidFill>
                    <a:srgbClr val="000000"/>
                  </a:solidFill>
                  <a:latin typeface="One Little Font"/>
                </a:rPr>
                <a:t> </a:t>
              </a:r>
              <a:r>
                <a:rPr lang="en-US" sz="2899" dirty="0" err="1">
                  <a:solidFill>
                    <a:srgbClr val="000000"/>
                  </a:solidFill>
                  <a:latin typeface="One Little Font"/>
                </a:rPr>
                <a:t>için</a:t>
              </a:r>
              <a:r>
                <a:rPr lang="en-US" sz="2899" dirty="0">
                  <a:solidFill>
                    <a:srgbClr val="000000"/>
                  </a:solidFill>
                  <a:latin typeface="One Little Font"/>
                </a:rPr>
                <a:t> </a:t>
              </a:r>
              <a:r>
                <a:rPr lang="en-US" sz="2899" dirty="0" err="1">
                  <a:solidFill>
                    <a:srgbClr val="000000"/>
                  </a:solidFill>
                  <a:latin typeface="One Little Font"/>
                </a:rPr>
                <a:t>ramazan</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ayından</a:t>
              </a:r>
              <a:r>
                <a:rPr lang="en-US" sz="2899" dirty="0">
                  <a:solidFill>
                    <a:srgbClr val="000000"/>
                  </a:solidFill>
                  <a:latin typeface="One Little Font"/>
                </a:rPr>
                <a:t> </a:t>
              </a:r>
              <a:r>
                <a:rPr lang="en-US" sz="2899" dirty="0" err="1">
                  <a:solidFill>
                    <a:srgbClr val="000000"/>
                  </a:solidFill>
                  <a:latin typeface="One Little Font"/>
                </a:rPr>
                <a:t>sonra</a:t>
              </a:r>
              <a:r>
                <a:rPr lang="en-US" sz="2899" dirty="0">
                  <a:solidFill>
                    <a:srgbClr val="000000"/>
                  </a:solidFill>
                  <a:latin typeface="One Little Font"/>
                </a:rPr>
                <a:t> </a:t>
              </a:r>
              <a:r>
                <a:rPr lang="en-US" sz="2899" dirty="0" err="1">
                  <a:solidFill>
                    <a:srgbClr val="000000"/>
                  </a:solidFill>
                  <a:latin typeface="One Little Font"/>
                </a:rPr>
                <a:t>müsait</a:t>
              </a:r>
              <a:r>
                <a:rPr lang="en-US" sz="2899" dirty="0">
                  <a:solidFill>
                    <a:srgbClr val="000000"/>
                  </a:solidFill>
                  <a:latin typeface="One Little Font"/>
                </a:rPr>
                <a:t> </a:t>
              </a:r>
              <a:r>
                <a:rPr lang="en-US" sz="2899" dirty="0" err="1">
                  <a:solidFill>
                    <a:srgbClr val="000000"/>
                  </a:solidFill>
                  <a:latin typeface="One Little Font"/>
                </a:rPr>
                <a:t>olduklarında</a:t>
              </a:r>
              <a:r>
                <a:rPr lang="en-US" sz="2899" dirty="0">
                  <a:solidFill>
                    <a:srgbClr val="000000"/>
                  </a:solidFill>
                  <a:latin typeface="One Little Font"/>
                </a:rPr>
                <a:t> </a:t>
              </a:r>
              <a:r>
                <a:rPr lang="en-US" sz="2899" dirty="0" err="1">
                  <a:solidFill>
                    <a:srgbClr val="000000"/>
                  </a:solidFill>
                  <a:latin typeface="One Little Font"/>
                </a:rPr>
                <a:t>oruçlarını</a:t>
              </a:r>
              <a:r>
                <a:rPr lang="en-US" sz="2899" dirty="0">
                  <a:solidFill>
                    <a:srgbClr val="000000"/>
                  </a:solidFill>
                  <a:latin typeface="One Little Font"/>
                </a:rPr>
                <a:t> </a:t>
              </a:r>
              <a:r>
                <a:rPr lang="en-US" sz="2899" dirty="0" err="1">
                  <a:solidFill>
                    <a:srgbClr val="000000"/>
                  </a:solidFill>
                  <a:latin typeface="One Little Font"/>
                </a:rPr>
                <a:t>tutarlar</a:t>
              </a:r>
              <a:r>
                <a:rPr lang="en-US" sz="2899" dirty="0">
                  <a:solidFill>
                    <a:srgbClr val="000000"/>
                  </a:solidFill>
                  <a:latin typeface="One Little Font"/>
                </a:rPr>
                <a:t>. Buna </a:t>
              </a:r>
              <a:r>
                <a:rPr lang="en-US" sz="2899" dirty="0" err="1">
                  <a:solidFill>
                    <a:srgbClr val="000000"/>
                  </a:solidFill>
                  <a:latin typeface="One Little Font"/>
                </a:rPr>
                <a:t>kaza</a:t>
              </a:r>
              <a:r>
                <a:rPr lang="en-US" sz="2899" dirty="0">
                  <a:solidFill>
                    <a:srgbClr val="000000"/>
                  </a:solidFill>
                  <a:latin typeface="One Little Font"/>
                </a:rPr>
                <a:t> </a:t>
              </a:r>
              <a:r>
                <a:rPr lang="en-US" sz="2899" dirty="0" err="1">
                  <a:solidFill>
                    <a:srgbClr val="000000"/>
                  </a:solidFill>
                  <a:latin typeface="One Little Font"/>
                </a:rPr>
                <a:t>orucu</a:t>
              </a:r>
              <a:r>
                <a:rPr lang="en-US" sz="2899" dirty="0">
                  <a:solidFill>
                    <a:srgbClr val="000000"/>
                  </a:solidFill>
                  <a:latin typeface="One Little Font"/>
                </a:rPr>
                <a:t> </a:t>
              </a:r>
              <a:r>
                <a:rPr lang="en-US" sz="2899" dirty="0" err="1">
                  <a:solidFill>
                    <a:srgbClr val="000000"/>
                  </a:solidFill>
                  <a:latin typeface="One Little Font"/>
                </a:rPr>
                <a:t>denir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grpSp>
        <p:nvGrpSpPr>
          <p:cNvPr id="15" name="Group 15"/>
          <p:cNvGrpSpPr/>
          <p:nvPr/>
        </p:nvGrpSpPr>
        <p:grpSpPr>
          <a:xfrm>
            <a:off x="2216111" y="7565398"/>
            <a:ext cx="14547887" cy="3303088"/>
            <a:chOff x="0" y="-148751"/>
            <a:chExt cx="3831543" cy="869950"/>
          </a:xfrm>
        </p:grpSpPr>
        <p:sp>
          <p:nvSpPr>
            <p:cNvPr id="16" name="Freeform 16"/>
            <p:cNvSpPr/>
            <p:nvPr/>
          </p:nvSpPr>
          <p:spPr>
            <a:xfrm>
              <a:off x="0" y="0"/>
              <a:ext cx="3649259" cy="484476"/>
            </a:xfrm>
            <a:custGeom>
              <a:avLst/>
              <a:gdLst/>
              <a:ahLst/>
              <a:cxnLst/>
              <a:rect l="l" t="t" r="r" b="b"/>
              <a:pathLst>
                <a:path w="3649259" h="484476">
                  <a:moveTo>
                    <a:pt x="0" y="0"/>
                  </a:moveTo>
                  <a:lnTo>
                    <a:pt x="3649259" y="0"/>
                  </a:lnTo>
                  <a:lnTo>
                    <a:pt x="3649259" y="484476"/>
                  </a:lnTo>
                  <a:lnTo>
                    <a:pt x="0" y="484476"/>
                  </a:lnTo>
                  <a:close/>
                </a:path>
              </a:pathLst>
            </a:custGeom>
            <a:solidFill>
              <a:srgbClr val="DECE21"/>
            </a:solidFill>
          </p:spPr>
          <p:txBody>
            <a:bodyPr/>
            <a:lstStyle/>
            <a:p>
              <a:endParaRPr lang="tr-TR"/>
            </a:p>
          </p:txBody>
        </p:sp>
        <p:sp>
          <p:nvSpPr>
            <p:cNvPr id="17" name="TextBox 17"/>
            <p:cNvSpPr txBox="1"/>
            <p:nvPr/>
          </p:nvSpPr>
          <p:spPr>
            <a:xfrm>
              <a:off x="0" y="-148751"/>
              <a:ext cx="3831543"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Sevgili</a:t>
              </a:r>
              <a:r>
                <a:rPr lang="en-US" sz="2899" dirty="0">
                  <a:solidFill>
                    <a:srgbClr val="000000"/>
                  </a:solidFill>
                  <a:latin typeface="One Little Font"/>
                </a:rPr>
                <a:t> </a:t>
              </a:r>
              <a:r>
                <a:rPr lang="en-US" sz="2899" dirty="0" err="1">
                  <a:solidFill>
                    <a:srgbClr val="000000"/>
                  </a:solidFill>
                  <a:latin typeface="One Little Font"/>
                </a:rPr>
                <a:t>Peygamberimiz</a:t>
              </a:r>
              <a:r>
                <a:rPr lang="en-US" sz="2899" dirty="0">
                  <a:solidFill>
                    <a:srgbClr val="000000"/>
                  </a:solidFill>
                  <a:latin typeface="One Little Font"/>
                </a:rPr>
                <a:t> (</a:t>
              </a:r>
              <a:r>
                <a:rPr lang="en-US" sz="2899" dirty="0" err="1">
                  <a:solidFill>
                    <a:srgbClr val="000000"/>
                  </a:solidFill>
                  <a:latin typeface="One Little Font"/>
                </a:rPr>
                <a:t>s.a.v</a:t>
              </a:r>
              <a:r>
                <a:rPr lang="en-US" sz="2899" dirty="0">
                  <a:solidFill>
                    <a:srgbClr val="000000"/>
                  </a:solidFill>
                  <a:latin typeface="One Little Font"/>
                </a:rPr>
                <a:t>.) </a:t>
              </a:r>
              <a:r>
                <a:rPr lang="en-US" sz="2899" dirty="0" err="1">
                  <a:solidFill>
                    <a:srgbClr val="000000"/>
                  </a:solidFill>
                  <a:latin typeface="One Little Font"/>
                </a:rPr>
                <a:t>bir</a:t>
              </a:r>
              <a:r>
                <a:rPr lang="en-US" sz="2899" dirty="0">
                  <a:solidFill>
                    <a:srgbClr val="000000"/>
                  </a:solidFill>
                  <a:latin typeface="One Little Font"/>
                </a:rPr>
                <a:t> </a:t>
              </a:r>
              <a:r>
                <a:rPr lang="en-US" sz="2899" dirty="0" err="1">
                  <a:solidFill>
                    <a:srgbClr val="000000"/>
                  </a:solidFill>
                  <a:latin typeface="One Little Font"/>
                </a:rPr>
                <a:t>hadisinde</a:t>
              </a:r>
              <a:r>
                <a:rPr lang="en-US" sz="2899" dirty="0">
                  <a:solidFill>
                    <a:srgbClr val="000000"/>
                  </a:solidFill>
                  <a:latin typeface="One Little Font"/>
                </a:rPr>
                <a:t> </a:t>
              </a:r>
              <a:r>
                <a:rPr lang="en-US" sz="2899" dirty="0" err="1">
                  <a:solidFill>
                    <a:srgbClr val="000000"/>
                  </a:solidFill>
                  <a:latin typeface="One Little Font"/>
                </a:rPr>
                <a:t>şöyle</a:t>
              </a:r>
              <a:r>
                <a:rPr lang="en-US" sz="2899" dirty="0">
                  <a:solidFill>
                    <a:srgbClr val="000000"/>
                  </a:solidFill>
                  <a:latin typeface="One Little Font"/>
                </a:rPr>
                <a:t> </a:t>
              </a:r>
              <a:r>
                <a:rPr lang="en-US" sz="2899" dirty="0" err="1">
                  <a:solidFill>
                    <a:srgbClr val="000000"/>
                  </a:solidFill>
                  <a:latin typeface="One Little Font"/>
                </a:rPr>
                <a:t>buyurmuştur</a:t>
              </a:r>
              <a:r>
                <a:rPr lang="en-US" sz="2899" dirty="0">
                  <a:solidFill>
                    <a:srgbClr val="000000"/>
                  </a:solidFill>
                  <a:latin typeface="One Little Font"/>
                </a:rPr>
                <a:t>: “Kim </a:t>
              </a:r>
              <a:r>
                <a:rPr lang="en-US" sz="2899" dirty="0" err="1">
                  <a:solidFill>
                    <a:srgbClr val="000000"/>
                  </a:solidFill>
                  <a:latin typeface="One Little Font"/>
                </a:rPr>
                <a:t>faziletine</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inanarak</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a:t>
              </a:r>
              <a:r>
                <a:rPr lang="en-US" sz="2899" dirty="0" err="1">
                  <a:solidFill>
                    <a:srgbClr val="000000"/>
                  </a:solidFill>
                  <a:latin typeface="One Little Font"/>
                </a:rPr>
                <a:t>karşılığını</a:t>
              </a:r>
              <a:r>
                <a:rPr lang="en-US" sz="2899" dirty="0">
                  <a:solidFill>
                    <a:srgbClr val="000000"/>
                  </a:solidFill>
                  <a:latin typeface="One Little Font"/>
                </a:rPr>
                <a:t> </a:t>
              </a:r>
              <a:r>
                <a:rPr lang="en-US" sz="2899" dirty="0" err="1">
                  <a:solidFill>
                    <a:srgbClr val="000000"/>
                  </a:solidFill>
                  <a:latin typeface="One Little Font"/>
                </a:rPr>
                <a:t>Allah’tan</a:t>
              </a:r>
              <a:r>
                <a:rPr lang="en-US" sz="2899" dirty="0">
                  <a:solidFill>
                    <a:srgbClr val="000000"/>
                  </a:solidFill>
                  <a:latin typeface="One Little Font"/>
                </a:rPr>
                <a:t> </a:t>
              </a:r>
              <a:r>
                <a:rPr lang="en-US" sz="2899" dirty="0" err="1">
                  <a:solidFill>
                    <a:srgbClr val="000000"/>
                  </a:solidFill>
                  <a:latin typeface="One Little Font"/>
                </a:rPr>
                <a:t>bekleyerek</a:t>
              </a:r>
              <a:r>
                <a:rPr lang="en-US" sz="2899" dirty="0">
                  <a:solidFill>
                    <a:srgbClr val="000000"/>
                  </a:solidFill>
                  <a:latin typeface="One Little Font"/>
                </a:rPr>
                <a:t> </a:t>
              </a:r>
              <a:r>
                <a:rPr lang="en-US" sz="2899" dirty="0" err="1">
                  <a:solidFill>
                    <a:srgbClr val="000000"/>
                  </a:solidFill>
                  <a:latin typeface="One Little Font"/>
                </a:rPr>
                <a:t>ramazan</a:t>
              </a:r>
              <a:r>
                <a:rPr lang="en-US" sz="2899" dirty="0">
                  <a:solidFill>
                    <a:srgbClr val="000000"/>
                  </a:solidFill>
                  <a:latin typeface="One Little Font"/>
                </a:rPr>
                <a:t> </a:t>
              </a:r>
              <a:r>
                <a:rPr lang="en-US" sz="2899" dirty="0" err="1">
                  <a:solidFill>
                    <a:srgbClr val="000000"/>
                  </a:solidFill>
                  <a:latin typeface="One Little Font"/>
                </a:rPr>
                <a:t>orucunu</a:t>
              </a:r>
              <a:r>
                <a:rPr lang="en-US" sz="2899" dirty="0">
                  <a:solidFill>
                    <a:srgbClr val="000000"/>
                  </a:solidFill>
                  <a:latin typeface="One Little Font"/>
                </a:rPr>
                <a:t> </a:t>
              </a:r>
              <a:r>
                <a:rPr lang="en-US" sz="2899" dirty="0" err="1">
                  <a:solidFill>
                    <a:srgbClr val="000000"/>
                  </a:solidFill>
                  <a:latin typeface="One Little Font"/>
                </a:rPr>
                <a:t>tutarsa</a:t>
              </a:r>
              <a:r>
                <a:rPr lang="en-US" sz="2899" dirty="0">
                  <a:solidFill>
                    <a:srgbClr val="000000"/>
                  </a:solidFill>
                  <a:latin typeface="One Little Font"/>
                </a:rPr>
                <a:t> </a:t>
              </a:r>
              <a:r>
                <a:rPr lang="en-US" sz="2899" dirty="0" err="1">
                  <a:solidFill>
                    <a:srgbClr val="000000"/>
                  </a:solidFill>
                  <a:latin typeface="One Little Font"/>
                </a:rPr>
                <a:t>geçmiş</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günahları</a:t>
              </a:r>
              <a:r>
                <a:rPr lang="en-US" sz="2899" dirty="0">
                  <a:solidFill>
                    <a:srgbClr val="000000"/>
                  </a:solidFill>
                  <a:latin typeface="One Little Font"/>
                </a:rPr>
                <a:t> </a:t>
              </a:r>
              <a:r>
                <a:rPr lang="en-US" sz="2899" dirty="0" err="1">
                  <a:solidFill>
                    <a:srgbClr val="000000"/>
                  </a:solidFill>
                  <a:latin typeface="One Little Font"/>
                </a:rPr>
                <a:t>bağışlanır</a:t>
              </a:r>
              <a:r>
                <a:rPr lang="en-US" sz="2899" dirty="0">
                  <a:solidFill>
                    <a:srgbClr val="000000"/>
                  </a:solidFill>
                  <a:latin typeface="One Little Font"/>
                </a:rPr>
                <a:t>.”</a:t>
              </a:r>
            </a:p>
          </p:txBody>
        </p:sp>
      </p:grpSp>
      <p:sp>
        <p:nvSpPr>
          <p:cNvPr id="18" name="Freeform 18"/>
          <p:cNvSpPr/>
          <p:nvPr/>
        </p:nvSpPr>
        <p:spPr>
          <a:xfrm>
            <a:off x="7307343" y="5654688"/>
            <a:ext cx="3673314" cy="2383062"/>
          </a:xfrm>
          <a:custGeom>
            <a:avLst/>
            <a:gdLst/>
            <a:ahLst/>
            <a:cxnLst/>
            <a:rect l="l" t="t" r="r" b="b"/>
            <a:pathLst>
              <a:path w="3673314" h="2383062">
                <a:moveTo>
                  <a:pt x="0" y="0"/>
                </a:moveTo>
                <a:lnTo>
                  <a:pt x="3673314" y="0"/>
                </a:lnTo>
                <a:lnTo>
                  <a:pt x="3673314" y="2383063"/>
                </a:lnTo>
                <a:lnTo>
                  <a:pt x="0" y="2383063"/>
                </a:lnTo>
                <a:lnTo>
                  <a:pt x="0" y="0"/>
                </a:lnTo>
                <a:close/>
              </a:path>
            </a:pathLst>
          </a:custGeom>
          <a:blipFill>
            <a:blip r:embed="rId4"/>
            <a:stretch>
              <a:fillRect/>
            </a:stretch>
          </a:blipFill>
        </p:spPr>
        <p:txBody>
          <a:bodyPr/>
          <a:lstStyle/>
          <a:p>
            <a:endParaRPr lang="tr-TR"/>
          </a:p>
        </p:txBody>
      </p:sp>
      <p:sp>
        <p:nvSpPr>
          <p:cNvPr id="19" name="Freeform 19"/>
          <p:cNvSpPr/>
          <p:nvPr/>
        </p:nvSpPr>
        <p:spPr>
          <a:xfrm>
            <a:off x="13876609" y="229329"/>
            <a:ext cx="3382691" cy="2008473"/>
          </a:xfrm>
          <a:custGeom>
            <a:avLst/>
            <a:gdLst/>
            <a:ahLst/>
            <a:cxnLst/>
            <a:rect l="l" t="t" r="r" b="b"/>
            <a:pathLst>
              <a:path w="3382691" h="2008473">
                <a:moveTo>
                  <a:pt x="0" y="0"/>
                </a:moveTo>
                <a:lnTo>
                  <a:pt x="3382691" y="0"/>
                </a:lnTo>
                <a:lnTo>
                  <a:pt x="3382691" y="2008473"/>
                </a:lnTo>
                <a:lnTo>
                  <a:pt x="0" y="2008473"/>
                </a:lnTo>
                <a:lnTo>
                  <a:pt x="0" y="0"/>
                </a:lnTo>
                <a:close/>
              </a:path>
            </a:pathLst>
          </a:custGeom>
          <a:blipFill>
            <a:blip r:embed="rId5"/>
            <a:stretch>
              <a:fillRect/>
            </a:stretch>
          </a:blipFill>
        </p:spPr>
        <p:txBody>
          <a:bodyPr/>
          <a:lstStyle/>
          <a:p>
            <a:endParaRPr lang="tr-TR"/>
          </a:p>
        </p:txBody>
      </p:sp>
      <p:sp>
        <p:nvSpPr>
          <p:cNvPr id="20" name="Freeform 20"/>
          <p:cNvSpPr/>
          <p:nvPr/>
        </p:nvSpPr>
        <p:spPr>
          <a:xfrm>
            <a:off x="1727229" y="70516"/>
            <a:ext cx="1941050" cy="1941050"/>
          </a:xfrm>
          <a:custGeom>
            <a:avLst/>
            <a:gdLst/>
            <a:ahLst/>
            <a:cxnLst/>
            <a:rect l="l" t="t" r="r" b="b"/>
            <a:pathLst>
              <a:path w="1941050" h="1941050">
                <a:moveTo>
                  <a:pt x="0" y="0"/>
                </a:moveTo>
                <a:lnTo>
                  <a:pt x="1941050" y="0"/>
                </a:lnTo>
                <a:lnTo>
                  <a:pt x="1941050" y="1941050"/>
                </a:lnTo>
                <a:lnTo>
                  <a:pt x="0" y="19410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21" name="TextBox 21"/>
          <p:cNvSpPr txBox="1"/>
          <p:nvPr/>
        </p:nvSpPr>
        <p:spPr>
          <a:xfrm>
            <a:off x="4927169" y="53360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 Oruç Tutmak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grpSp>
        <p:nvGrpSpPr>
          <p:cNvPr id="2" name="Group 2"/>
          <p:cNvGrpSpPr/>
          <p:nvPr/>
        </p:nvGrpSpPr>
        <p:grpSpPr>
          <a:xfrm>
            <a:off x="4988318" y="229329"/>
            <a:ext cx="7821682" cy="1538217"/>
            <a:chOff x="0" y="0"/>
            <a:chExt cx="9865186" cy="1940093"/>
          </a:xfrm>
        </p:grpSpPr>
        <p:sp>
          <p:nvSpPr>
            <p:cNvPr id="3" name="Freeform 3"/>
            <p:cNvSpPr/>
            <p:nvPr/>
          </p:nvSpPr>
          <p:spPr>
            <a:xfrm>
              <a:off x="0" y="-4073"/>
              <a:ext cx="9871577" cy="1946696"/>
            </a:xfrm>
            <a:custGeom>
              <a:avLst/>
              <a:gdLst/>
              <a:ahLst/>
              <a:cxnLst/>
              <a:rect l="l" t="t" r="r" b="b"/>
              <a:pathLst>
                <a:path w="9871577" h="1946696">
                  <a:moveTo>
                    <a:pt x="9243799" y="1892218"/>
                  </a:moveTo>
                  <a:cubicBezTo>
                    <a:pt x="9243799" y="1892218"/>
                    <a:pt x="8512925" y="1946696"/>
                    <a:pt x="7195441" y="1944075"/>
                  </a:cubicBezTo>
                  <a:cubicBezTo>
                    <a:pt x="3714815"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254380" y="15681"/>
                    <a:pt x="5912017" y="7673"/>
                  </a:cubicBezTo>
                  <a:cubicBezTo>
                    <a:pt x="8293997" y="0"/>
                    <a:pt x="9010730" y="6979"/>
                    <a:pt x="9010730" y="6979"/>
                  </a:cubicBezTo>
                  <a:cubicBezTo>
                    <a:pt x="9379038" y="14458"/>
                    <a:pt x="9517297" y="42638"/>
                    <a:pt x="9715038" y="165219"/>
                  </a:cubicBezTo>
                  <a:cubicBezTo>
                    <a:pt x="9866054" y="258836"/>
                    <a:pt x="9871577" y="476157"/>
                    <a:pt x="9862437" y="1246352"/>
                  </a:cubicBezTo>
                  <a:cubicBezTo>
                    <a:pt x="9862435" y="1693569"/>
                    <a:pt x="9819652" y="1842156"/>
                    <a:pt x="9243799" y="1892218"/>
                  </a:cubicBezTo>
                  <a:close/>
                </a:path>
              </a:pathLst>
            </a:custGeom>
            <a:solidFill>
              <a:srgbClr val="FFD69C"/>
            </a:solidFill>
          </p:spPr>
          <p:txBody>
            <a:bodyPr/>
            <a:lstStyle/>
            <a:p>
              <a:endParaRPr lang="tr-TR"/>
            </a:p>
          </p:txBody>
        </p:sp>
      </p:grpSp>
      <p:sp>
        <p:nvSpPr>
          <p:cNvPr id="4" name="Freeform 4"/>
          <p:cNvSpPr/>
          <p:nvPr/>
        </p:nvSpPr>
        <p:spPr>
          <a:xfrm rot="-60532">
            <a:off x="5051305" y="517531"/>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708566" y="458735"/>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512151" y="2284125"/>
            <a:ext cx="4980945" cy="3736610"/>
            <a:chOff x="0" y="-57150"/>
            <a:chExt cx="1311854" cy="984128"/>
          </a:xfrm>
        </p:grpSpPr>
        <p:sp>
          <p:nvSpPr>
            <p:cNvPr id="7" name="Freeform 7"/>
            <p:cNvSpPr/>
            <p:nvPr/>
          </p:nvSpPr>
          <p:spPr>
            <a:xfrm>
              <a:off x="6271" y="-19580"/>
              <a:ext cx="1305583" cy="946558"/>
            </a:xfrm>
            <a:custGeom>
              <a:avLst/>
              <a:gdLst/>
              <a:ahLst/>
              <a:cxnLst/>
              <a:rect l="l" t="t" r="r" b="b"/>
              <a:pathLst>
                <a:path w="1305583" h="946558">
                  <a:moveTo>
                    <a:pt x="0" y="0"/>
                  </a:moveTo>
                  <a:lnTo>
                    <a:pt x="1305583" y="0"/>
                  </a:lnTo>
                  <a:lnTo>
                    <a:pt x="1305583" y="946558"/>
                  </a:lnTo>
                  <a:lnTo>
                    <a:pt x="0" y="946558"/>
                  </a:lnTo>
                  <a:close/>
                </a:path>
              </a:pathLst>
            </a:custGeom>
            <a:solidFill>
              <a:srgbClr val="5CE1E6"/>
            </a:solidFill>
          </p:spPr>
          <p:txBody>
            <a:bodyPr/>
            <a:lstStyle/>
            <a:p>
              <a:endParaRPr lang="tr-TR"/>
            </a:p>
          </p:txBody>
        </p:sp>
        <p:sp>
          <p:nvSpPr>
            <p:cNvPr id="8" name="TextBox 8"/>
            <p:cNvSpPr txBox="1"/>
            <p:nvPr/>
          </p:nvSpPr>
          <p:spPr>
            <a:xfrm>
              <a:off x="0" y="-57150"/>
              <a:ext cx="1249883" cy="893571"/>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Dinimizde</a:t>
              </a:r>
              <a:r>
                <a:rPr lang="en-US" sz="2899" dirty="0">
                  <a:solidFill>
                    <a:srgbClr val="000000"/>
                  </a:solidFill>
                  <a:latin typeface="One Little Font"/>
                </a:rPr>
                <a:t> </a:t>
              </a:r>
              <a:r>
                <a:rPr lang="en-US" sz="2899" dirty="0" err="1">
                  <a:solidFill>
                    <a:srgbClr val="000000"/>
                  </a:solidFill>
                  <a:latin typeface="One Little Font"/>
                </a:rPr>
                <a:t>emredilen</a:t>
              </a:r>
              <a:r>
                <a:rPr lang="en-US" sz="2899" dirty="0">
                  <a:solidFill>
                    <a:srgbClr val="000000"/>
                  </a:solidFill>
                  <a:latin typeface="One Little Font"/>
                </a:rPr>
                <a:t> </a:t>
              </a:r>
              <a:r>
                <a:rPr lang="en-US" sz="2899" dirty="0" err="1">
                  <a:solidFill>
                    <a:srgbClr val="000000"/>
                  </a:solidFill>
                  <a:latin typeface="One Little Font"/>
                </a:rPr>
                <a:t>farz</a:t>
              </a:r>
              <a:r>
                <a:rPr lang="en-US" sz="2899" dirty="0">
                  <a:solidFill>
                    <a:srgbClr val="000000"/>
                  </a:solidFill>
                  <a:latin typeface="One Little Font"/>
                </a:rPr>
                <a:t> </a:t>
              </a:r>
              <a:r>
                <a:rPr lang="en-US" sz="2899" dirty="0" err="1">
                  <a:solidFill>
                    <a:srgbClr val="000000"/>
                  </a:solidFill>
                  <a:latin typeface="One Little Font"/>
                </a:rPr>
                <a:t>ibadetlerden</a:t>
              </a:r>
              <a:r>
                <a:rPr lang="en-US" sz="2899" dirty="0">
                  <a:solidFill>
                    <a:srgbClr val="000000"/>
                  </a:solidFill>
                  <a:latin typeface="One Little Font"/>
                </a:rPr>
                <a:t> </a:t>
              </a:r>
              <a:r>
                <a:rPr lang="en-US" sz="2899" dirty="0" err="1">
                  <a:solidFill>
                    <a:srgbClr val="000000"/>
                  </a:solidFill>
                  <a:latin typeface="One Little Font"/>
                </a:rPr>
                <a:t>biri</a:t>
              </a:r>
              <a:r>
                <a:rPr lang="en-US" sz="2899" dirty="0">
                  <a:solidFill>
                    <a:srgbClr val="000000"/>
                  </a:solidFill>
                  <a:latin typeface="One Little Font"/>
                </a:rPr>
                <a:t> </a:t>
              </a:r>
              <a:r>
                <a:rPr lang="en-US" sz="2899" dirty="0" err="1">
                  <a:solidFill>
                    <a:srgbClr val="000000"/>
                  </a:solidFill>
                  <a:latin typeface="One Little Font"/>
                </a:rPr>
                <a:t>zekâttır</a:t>
              </a:r>
              <a:r>
                <a:rPr lang="en-US" sz="2899" dirty="0">
                  <a:solidFill>
                    <a:srgbClr val="000000"/>
                  </a:solidFill>
                  <a:latin typeface="One Little Font"/>
                </a:rPr>
                <a:t>. </a:t>
              </a:r>
              <a:r>
                <a:rPr lang="en-US" sz="2899" dirty="0" err="1">
                  <a:solidFill>
                    <a:srgbClr val="000000"/>
                  </a:solidFill>
                  <a:latin typeface="One Little Font"/>
                </a:rPr>
                <a:t>Zekât</a:t>
              </a:r>
              <a:r>
                <a:rPr lang="en-US" sz="2899" dirty="0">
                  <a:solidFill>
                    <a:srgbClr val="000000"/>
                  </a:solidFill>
                  <a:latin typeface="One Little Font"/>
                </a:rPr>
                <a:t>, mal </a:t>
              </a:r>
              <a:r>
                <a:rPr lang="en-US" sz="2899" dirty="0" err="1">
                  <a:solidFill>
                    <a:srgbClr val="000000"/>
                  </a:solidFill>
                  <a:latin typeface="One Little Font"/>
                </a:rPr>
                <a:t>ile</a:t>
              </a:r>
              <a:r>
                <a:rPr lang="en-US" sz="2899" dirty="0">
                  <a:solidFill>
                    <a:srgbClr val="000000"/>
                  </a:solidFill>
                  <a:latin typeface="One Little Font"/>
                </a:rPr>
                <a:t> </a:t>
              </a:r>
              <a:r>
                <a:rPr lang="en-US" sz="2899" dirty="0" err="1">
                  <a:solidFill>
                    <a:srgbClr val="000000"/>
                  </a:solidFill>
                  <a:latin typeface="One Little Font"/>
                </a:rPr>
                <a:t>yerine</a:t>
              </a:r>
              <a:r>
                <a:rPr lang="en-US" sz="2899" dirty="0">
                  <a:solidFill>
                    <a:srgbClr val="000000"/>
                  </a:solidFill>
                  <a:latin typeface="One Little Font"/>
                </a:rPr>
                <a:t> </a:t>
              </a:r>
              <a:r>
                <a:rPr lang="en-US" sz="2899" dirty="0" err="1">
                  <a:solidFill>
                    <a:srgbClr val="000000"/>
                  </a:solidFill>
                  <a:latin typeface="One Little Font"/>
                </a:rPr>
                <a:t>getirilen</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bir</a:t>
              </a:r>
              <a:r>
                <a:rPr lang="en-US" sz="2899" dirty="0">
                  <a:solidFill>
                    <a:srgbClr val="000000"/>
                  </a:solidFill>
                  <a:latin typeface="One Little Font"/>
                </a:rPr>
                <a:t> </a:t>
              </a:r>
              <a:r>
                <a:rPr lang="en-US" sz="2899" dirty="0" err="1">
                  <a:solidFill>
                    <a:srgbClr val="000000"/>
                  </a:solidFill>
                  <a:latin typeface="One Little Font"/>
                </a:rPr>
                <a:t>ibadettir</a:t>
              </a:r>
              <a:r>
                <a:rPr lang="en-US" sz="2899" dirty="0">
                  <a:solidFill>
                    <a:srgbClr val="000000"/>
                  </a:solidFill>
                  <a:latin typeface="One Little Font"/>
                </a:rPr>
                <a:t>.</a:t>
              </a:r>
            </a:p>
          </p:txBody>
        </p:sp>
      </p:grpSp>
      <p:grpSp>
        <p:nvGrpSpPr>
          <p:cNvPr id="9" name="Group 9"/>
          <p:cNvGrpSpPr/>
          <p:nvPr/>
        </p:nvGrpSpPr>
        <p:grpSpPr>
          <a:xfrm>
            <a:off x="6095342" y="2463712"/>
            <a:ext cx="5607633" cy="5656934"/>
            <a:chOff x="0" y="-57150"/>
            <a:chExt cx="1476907" cy="1489892"/>
          </a:xfrm>
        </p:grpSpPr>
        <p:sp>
          <p:nvSpPr>
            <p:cNvPr id="10" name="Freeform 10"/>
            <p:cNvSpPr/>
            <p:nvPr/>
          </p:nvSpPr>
          <p:spPr>
            <a:xfrm>
              <a:off x="0" y="0"/>
              <a:ext cx="1476907" cy="1432742"/>
            </a:xfrm>
            <a:custGeom>
              <a:avLst/>
              <a:gdLst/>
              <a:ahLst/>
              <a:cxnLst/>
              <a:rect l="l" t="t" r="r" b="b"/>
              <a:pathLst>
                <a:path w="1476907" h="1432742">
                  <a:moveTo>
                    <a:pt x="0" y="0"/>
                  </a:moveTo>
                  <a:lnTo>
                    <a:pt x="1476907" y="0"/>
                  </a:lnTo>
                  <a:lnTo>
                    <a:pt x="1476907" y="1432742"/>
                  </a:lnTo>
                  <a:lnTo>
                    <a:pt x="0" y="1432742"/>
                  </a:lnTo>
                  <a:close/>
                </a:path>
              </a:pathLst>
            </a:custGeom>
            <a:solidFill>
              <a:srgbClr val="BCC6CC"/>
            </a:solidFill>
          </p:spPr>
          <p:txBody>
            <a:bodyPr/>
            <a:lstStyle/>
            <a:p>
              <a:endParaRPr lang="tr-TR"/>
            </a:p>
          </p:txBody>
        </p:sp>
        <p:sp>
          <p:nvSpPr>
            <p:cNvPr id="11" name="TextBox 11"/>
            <p:cNvSpPr txBox="1"/>
            <p:nvPr/>
          </p:nvSpPr>
          <p:spPr>
            <a:xfrm>
              <a:off x="0" y="-57150"/>
              <a:ext cx="1476907" cy="1489892"/>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Zengin</a:t>
              </a:r>
              <a:r>
                <a:rPr lang="en-US" sz="2899" dirty="0">
                  <a:solidFill>
                    <a:srgbClr val="000000"/>
                  </a:solidFill>
                  <a:latin typeface="One Little Font"/>
                </a:rPr>
                <a:t> </a:t>
              </a:r>
              <a:r>
                <a:rPr lang="en-US" sz="2899" dirty="0" err="1">
                  <a:solidFill>
                    <a:srgbClr val="000000"/>
                  </a:solidFill>
                  <a:latin typeface="One Little Font"/>
                </a:rPr>
                <a:t>Müslümanların</a:t>
              </a:r>
              <a:r>
                <a:rPr lang="en-US" sz="2899" dirty="0">
                  <a:solidFill>
                    <a:srgbClr val="000000"/>
                  </a:solidFill>
                  <a:latin typeface="One Little Font"/>
                </a:rPr>
                <a:t>, </a:t>
              </a:r>
              <a:r>
                <a:rPr lang="en-US" sz="2899" dirty="0" err="1">
                  <a:solidFill>
                    <a:srgbClr val="000000"/>
                  </a:solidFill>
                  <a:latin typeface="One Little Font"/>
                </a:rPr>
                <a:t>sahip</a:t>
              </a:r>
              <a:r>
                <a:rPr lang="en-US" sz="2899" dirty="0">
                  <a:solidFill>
                    <a:srgbClr val="000000"/>
                  </a:solidFill>
                  <a:latin typeface="One Little Font"/>
                </a:rPr>
                <a:t> </a:t>
              </a:r>
              <a:r>
                <a:rPr lang="en-US" sz="2899" dirty="0" err="1">
                  <a:solidFill>
                    <a:srgbClr val="000000"/>
                  </a:solidFill>
                  <a:latin typeface="One Little Font"/>
                </a:rPr>
                <a:t>oldukları</a:t>
              </a:r>
              <a:r>
                <a:rPr lang="en-US" sz="2899" dirty="0">
                  <a:solidFill>
                    <a:srgbClr val="000000"/>
                  </a:solidFill>
                  <a:latin typeface="One Little Font"/>
                </a:rPr>
                <a:t> mal </a:t>
              </a:r>
              <a:r>
                <a:rPr lang="en-US" sz="2899" dirty="0" err="1">
                  <a:solidFill>
                    <a:srgbClr val="000000"/>
                  </a:solidFill>
                  <a:latin typeface="One Little Font"/>
                </a:rPr>
                <a:t>veya</a:t>
              </a:r>
              <a:r>
                <a:rPr lang="en-US" sz="2899" dirty="0">
                  <a:solidFill>
                    <a:srgbClr val="000000"/>
                  </a:solidFill>
                  <a:latin typeface="One Little Font"/>
                </a:rPr>
                <a:t> </a:t>
              </a:r>
              <a:r>
                <a:rPr lang="en-US" sz="2899" dirty="0" err="1">
                  <a:solidFill>
                    <a:srgbClr val="000000"/>
                  </a:solidFill>
                  <a:latin typeface="One Little Font"/>
                </a:rPr>
                <a:t>paralarının</a:t>
              </a:r>
              <a:r>
                <a:rPr lang="en-US" sz="2899" dirty="0">
                  <a:solidFill>
                    <a:srgbClr val="000000"/>
                  </a:solidFill>
                  <a:latin typeface="One Little Font"/>
                </a:rPr>
                <a:t> belli </a:t>
              </a:r>
              <a:r>
                <a:rPr lang="en-US" sz="2899" dirty="0" err="1">
                  <a:solidFill>
                    <a:srgbClr val="000000"/>
                  </a:solidFill>
                  <a:latin typeface="One Little Font"/>
                </a:rPr>
                <a:t>bir</a:t>
              </a:r>
              <a:r>
                <a:rPr lang="en-US" sz="2899" dirty="0">
                  <a:solidFill>
                    <a:srgbClr val="000000"/>
                  </a:solidFill>
                  <a:latin typeface="One Little Font"/>
                </a:rPr>
                <a:t> </a:t>
              </a:r>
              <a:r>
                <a:rPr lang="en-US" sz="2899" dirty="0" err="1">
                  <a:solidFill>
                    <a:srgbClr val="000000"/>
                  </a:solidFill>
                  <a:latin typeface="One Little Font"/>
                </a:rPr>
                <a:t>bölümünü</a:t>
              </a:r>
              <a:r>
                <a:rPr lang="en-US" sz="2899" dirty="0">
                  <a:solidFill>
                    <a:srgbClr val="000000"/>
                  </a:solidFill>
                  <a:latin typeface="One Little Font"/>
                </a:rPr>
                <a:t>, </a:t>
              </a:r>
              <a:r>
                <a:rPr lang="en-US" sz="2899" dirty="0" err="1">
                  <a:solidFill>
                    <a:srgbClr val="000000"/>
                  </a:solidFill>
                  <a:latin typeface="One Little Font"/>
                </a:rPr>
                <a:t>ibadet</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niyetiyle</a:t>
              </a:r>
              <a:r>
                <a:rPr lang="en-US" sz="2899" dirty="0">
                  <a:solidFill>
                    <a:srgbClr val="000000"/>
                  </a:solidFill>
                  <a:latin typeface="One Little Font"/>
                </a:rPr>
                <a:t> her </a:t>
              </a:r>
              <a:r>
                <a:rPr lang="en-US" sz="2899" dirty="0" err="1">
                  <a:solidFill>
                    <a:srgbClr val="000000"/>
                  </a:solidFill>
                  <a:latin typeface="One Little Font"/>
                </a:rPr>
                <a:t>yıl</a:t>
              </a:r>
              <a:r>
                <a:rPr lang="en-US" sz="2899" dirty="0">
                  <a:solidFill>
                    <a:srgbClr val="000000"/>
                  </a:solidFill>
                  <a:latin typeface="One Little Font"/>
                </a:rPr>
                <a:t> </a:t>
              </a:r>
              <a:r>
                <a:rPr lang="en-US" sz="2899" dirty="0" err="1">
                  <a:solidFill>
                    <a:srgbClr val="000000"/>
                  </a:solidFill>
                  <a:latin typeface="One Little Font"/>
                </a:rPr>
                <a:t>muhtaçlara</a:t>
              </a:r>
              <a:r>
                <a:rPr lang="en-US" sz="2899" dirty="0">
                  <a:solidFill>
                    <a:srgbClr val="000000"/>
                  </a:solidFill>
                  <a:latin typeface="One Little Font"/>
                </a:rPr>
                <a:t> </a:t>
              </a:r>
              <a:r>
                <a:rPr lang="en-US" sz="2899" dirty="0" err="1">
                  <a:solidFill>
                    <a:srgbClr val="000000"/>
                  </a:solidFill>
                  <a:latin typeface="One Little Font"/>
                </a:rPr>
                <a:t>vermelerine</a:t>
              </a:r>
              <a:r>
                <a:rPr lang="en-US" sz="2899" dirty="0">
                  <a:solidFill>
                    <a:srgbClr val="000000"/>
                  </a:solidFill>
                  <a:latin typeface="One Little Font"/>
                </a:rPr>
                <a:t> </a:t>
              </a:r>
              <a:r>
                <a:rPr lang="en-US" sz="2899" dirty="0" err="1">
                  <a:solidFill>
                    <a:srgbClr val="000000"/>
                  </a:solidFill>
                  <a:latin typeface="One Little Font"/>
                </a:rPr>
                <a:t>zekât</a:t>
              </a:r>
              <a:r>
                <a:rPr lang="en-US" sz="2899" dirty="0">
                  <a:solidFill>
                    <a:srgbClr val="000000"/>
                  </a:solidFill>
                  <a:latin typeface="One Little Font"/>
                </a:rPr>
                <a:t> </a:t>
              </a:r>
              <a:r>
                <a:rPr lang="en-US" sz="2899" dirty="0" err="1">
                  <a:solidFill>
                    <a:srgbClr val="000000"/>
                  </a:solidFill>
                  <a:latin typeface="One Little Font"/>
                </a:rPr>
                <a:t>denir</a:t>
              </a:r>
              <a:r>
                <a:rPr lang="en-US" sz="2899" dirty="0">
                  <a:solidFill>
                    <a:srgbClr val="000000"/>
                  </a:solidFill>
                  <a:latin typeface="One Little Font"/>
                </a:rPr>
                <a:t>. </a:t>
              </a:r>
              <a:r>
                <a:rPr lang="en-US" sz="2899" dirty="0" err="1">
                  <a:solidFill>
                    <a:srgbClr val="000000"/>
                  </a:solidFill>
                  <a:latin typeface="One Little Font"/>
                </a:rPr>
                <a:t>Ülkemizde</a:t>
              </a:r>
              <a:r>
                <a:rPr lang="en-US" sz="2899" dirty="0">
                  <a:solidFill>
                    <a:srgbClr val="000000"/>
                  </a:solidFill>
                  <a:latin typeface="One Little Font"/>
                </a:rPr>
                <a:t> </a:t>
              </a:r>
              <a:r>
                <a:rPr lang="en-US" sz="2899" dirty="0" err="1">
                  <a:solidFill>
                    <a:srgbClr val="000000"/>
                  </a:solidFill>
                  <a:latin typeface="One Little Font"/>
                </a:rPr>
                <a:t>zekâtın</a:t>
              </a:r>
              <a:r>
                <a:rPr lang="en-US" sz="2899" dirty="0">
                  <a:solidFill>
                    <a:srgbClr val="000000"/>
                  </a:solidFill>
                  <a:latin typeface="One Little Font"/>
                </a:rPr>
                <a:t> </a:t>
              </a:r>
              <a:r>
                <a:rPr lang="en-US" sz="2899" dirty="0" err="1">
                  <a:solidFill>
                    <a:srgbClr val="000000"/>
                  </a:solidFill>
                  <a:latin typeface="One Little Font"/>
                </a:rPr>
                <a:t>ramazan</a:t>
              </a:r>
              <a:r>
                <a:rPr lang="en-US" sz="2899" dirty="0">
                  <a:solidFill>
                    <a:srgbClr val="000000"/>
                  </a:solidFill>
                  <a:latin typeface="One Little Font"/>
                </a:rPr>
                <a:t> </a:t>
              </a:r>
              <a:r>
                <a:rPr lang="en-US" sz="2899" dirty="0" err="1">
                  <a:solidFill>
                    <a:srgbClr val="000000"/>
                  </a:solidFill>
                  <a:latin typeface="One Little Font"/>
                </a:rPr>
                <a:t>ayında</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verilmesi</a:t>
              </a:r>
              <a:r>
                <a:rPr lang="en-US" sz="2899" dirty="0">
                  <a:solidFill>
                    <a:srgbClr val="000000"/>
                  </a:solidFill>
                  <a:latin typeface="One Little Font"/>
                </a:rPr>
                <a:t> </a:t>
              </a:r>
              <a:r>
                <a:rPr lang="en-US" sz="2899" dirty="0" err="1">
                  <a:solidFill>
                    <a:srgbClr val="000000"/>
                  </a:solidFill>
                  <a:latin typeface="One Little Font"/>
                </a:rPr>
                <a:t>gelenek</a:t>
              </a:r>
              <a:r>
                <a:rPr lang="en-US" sz="2899" dirty="0">
                  <a:solidFill>
                    <a:srgbClr val="000000"/>
                  </a:solidFill>
                  <a:latin typeface="One Little Font"/>
                </a:rPr>
                <a:t> </a:t>
              </a:r>
              <a:r>
                <a:rPr lang="en-US" sz="2899" dirty="0" err="1">
                  <a:solidFill>
                    <a:srgbClr val="000000"/>
                  </a:solidFill>
                  <a:latin typeface="One Little Font"/>
                </a:rPr>
                <a:t>olmuştur</a:t>
              </a:r>
              <a:r>
                <a:rPr lang="en-US" sz="2899" dirty="0">
                  <a:solidFill>
                    <a:srgbClr val="000000"/>
                  </a:solidFill>
                  <a:latin typeface="One Little Font"/>
                </a:rPr>
                <a:t>. </a:t>
              </a:r>
              <a:r>
                <a:rPr lang="en-US" sz="2899" dirty="0" err="1">
                  <a:solidFill>
                    <a:srgbClr val="000000"/>
                  </a:solidFill>
                  <a:latin typeface="One Little Font"/>
                </a:rPr>
                <a:t>Ancak</a:t>
              </a:r>
              <a:r>
                <a:rPr lang="en-US" sz="2899" dirty="0">
                  <a:solidFill>
                    <a:srgbClr val="000000"/>
                  </a:solidFill>
                  <a:latin typeface="One Little Font"/>
                </a:rPr>
                <a:t> </a:t>
              </a:r>
              <a:r>
                <a:rPr lang="en-US" sz="2899" dirty="0" err="1">
                  <a:solidFill>
                    <a:srgbClr val="000000"/>
                  </a:solidFill>
                  <a:latin typeface="One Little Font"/>
                </a:rPr>
                <a:t>bu</a:t>
              </a:r>
              <a:r>
                <a:rPr lang="en-US" sz="2899" dirty="0">
                  <a:solidFill>
                    <a:srgbClr val="000000"/>
                  </a:solidFill>
                  <a:latin typeface="One Little Font"/>
                </a:rPr>
                <a:t> </a:t>
              </a:r>
              <a:r>
                <a:rPr lang="en-US" sz="2899" dirty="0" err="1">
                  <a:solidFill>
                    <a:srgbClr val="000000"/>
                  </a:solidFill>
                  <a:latin typeface="One Little Font"/>
                </a:rPr>
                <a:t>ibadet</a:t>
              </a:r>
              <a:r>
                <a:rPr lang="en-US" sz="2899" dirty="0">
                  <a:solidFill>
                    <a:srgbClr val="000000"/>
                  </a:solidFill>
                  <a:latin typeface="One Little Font"/>
                </a:rPr>
                <a:t> </a:t>
              </a:r>
              <a:r>
                <a:rPr lang="en-US" sz="2899" dirty="0" err="1">
                  <a:solidFill>
                    <a:srgbClr val="000000"/>
                  </a:solidFill>
                  <a:latin typeface="One Little Font"/>
                </a:rPr>
                <a:t>sadece</a:t>
              </a:r>
              <a:r>
                <a:rPr lang="en-US" sz="2899" dirty="0">
                  <a:solidFill>
                    <a:srgbClr val="000000"/>
                  </a:solidFill>
                  <a:latin typeface="One Little Font"/>
                </a:rPr>
                <a:t> </a:t>
              </a:r>
              <a:r>
                <a:rPr lang="en-US" sz="2899" dirty="0" err="1">
                  <a:solidFill>
                    <a:srgbClr val="000000"/>
                  </a:solidFill>
                  <a:latin typeface="One Little Font"/>
                </a:rPr>
                <a:t>ramazanda</a:t>
              </a:r>
              <a:r>
                <a:rPr lang="en-US" sz="2899" dirty="0">
                  <a:solidFill>
                    <a:srgbClr val="000000"/>
                  </a:solidFill>
                  <a:latin typeface="One Little Font"/>
                </a:rPr>
                <a:t> </a:t>
              </a:r>
              <a:r>
                <a:rPr lang="en-US" sz="2899" dirty="0" err="1">
                  <a:solidFill>
                    <a:srgbClr val="000000"/>
                  </a:solidFill>
                  <a:latin typeface="One Little Font"/>
                </a:rPr>
                <a:t>değil</a:t>
              </a:r>
              <a:r>
                <a:rPr lang="en-US" sz="2899" dirty="0">
                  <a:solidFill>
                    <a:srgbClr val="000000"/>
                  </a:solidFill>
                  <a:latin typeface="One Little Font"/>
                </a:rPr>
                <a:t>, </a:t>
              </a:r>
              <a:r>
                <a:rPr lang="en-US" sz="2899" dirty="0" err="1">
                  <a:solidFill>
                    <a:srgbClr val="000000"/>
                  </a:solidFill>
                  <a:latin typeface="One Little Font"/>
                </a:rPr>
                <a:t>diğer</a:t>
              </a:r>
              <a:r>
                <a:rPr lang="en-US" sz="2899" dirty="0">
                  <a:solidFill>
                    <a:srgbClr val="000000"/>
                  </a:solidFill>
                  <a:latin typeface="One Little Font"/>
                </a:rPr>
                <a:t> </a:t>
              </a:r>
              <a:r>
                <a:rPr lang="en-US" sz="2899" dirty="0" err="1">
                  <a:solidFill>
                    <a:srgbClr val="000000"/>
                  </a:solidFill>
                  <a:latin typeface="One Little Font"/>
                </a:rPr>
                <a:t>zamanlarda</a:t>
              </a:r>
              <a:endParaRPr lang="en-US" sz="2899" dirty="0">
                <a:solidFill>
                  <a:srgbClr val="000000"/>
                </a:solidFill>
                <a:latin typeface="One Little Font"/>
              </a:endParaRPr>
            </a:p>
            <a:p>
              <a:pPr algn="ctr">
                <a:lnSpc>
                  <a:spcPts val="4059"/>
                </a:lnSpc>
              </a:pPr>
              <a:r>
                <a:rPr lang="en-US" sz="2899" dirty="0">
                  <a:solidFill>
                    <a:srgbClr val="000000"/>
                  </a:solidFill>
                  <a:latin typeface="One Little Font"/>
                </a:rPr>
                <a:t>da </a:t>
              </a:r>
              <a:r>
                <a:rPr lang="en-US" sz="2899" dirty="0" err="1">
                  <a:solidFill>
                    <a:srgbClr val="000000"/>
                  </a:solidFill>
                  <a:latin typeface="One Little Font"/>
                </a:rPr>
                <a:t>yerine</a:t>
              </a:r>
              <a:r>
                <a:rPr lang="en-US" sz="2899" dirty="0">
                  <a:solidFill>
                    <a:srgbClr val="000000"/>
                  </a:solidFill>
                  <a:latin typeface="One Little Font"/>
                </a:rPr>
                <a:t> </a:t>
              </a:r>
              <a:r>
                <a:rPr lang="en-US" sz="2899" dirty="0" err="1">
                  <a:solidFill>
                    <a:srgbClr val="000000"/>
                  </a:solidFill>
                  <a:latin typeface="One Little Font"/>
                </a:rPr>
                <a:t>getirilebilir</a:t>
              </a:r>
              <a:r>
                <a:rPr lang="en-US" sz="2899" dirty="0">
                  <a:solidFill>
                    <a:srgbClr val="000000"/>
                  </a:solidFill>
                  <a:latin typeface="One Little Font"/>
                </a:rPr>
                <a:t>.</a:t>
              </a:r>
            </a:p>
          </p:txBody>
        </p:sp>
      </p:grpSp>
      <p:grpSp>
        <p:nvGrpSpPr>
          <p:cNvPr id="12" name="Group 12"/>
          <p:cNvGrpSpPr/>
          <p:nvPr/>
        </p:nvGrpSpPr>
        <p:grpSpPr>
          <a:xfrm>
            <a:off x="12871149" y="3995741"/>
            <a:ext cx="5081839" cy="4957757"/>
            <a:chOff x="0" y="-57150"/>
            <a:chExt cx="1338427" cy="1305747"/>
          </a:xfrm>
        </p:grpSpPr>
        <p:sp>
          <p:nvSpPr>
            <p:cNvPr id="13" name="Freeform 13"/>
            <p:cNvSpPr/>
            <p:nvPr/>
          </p:nvSpPr>
          <p:spPr>
            <a:xfrm>
              <a:off x="0" y="0"/>
              <a:ext cx="1302260" cy="1161809"/>
            </a:xfrm>
            <a:custGeom>
              <a:avLst/>
              <a:gdLst/>
              <a:ahLst/>
              <a:cxnLst/>
              <a:rect l="l" t="t" r="r" b="b"/>
              <a:pathLst>
                <a:path w="1302260" h="1161809">
                  <a:moveTo>
                    <a:pt x="0" y="0"/>
                  </a:moveTo>
                  <a:lnTo>
                    <a:pt x="1302260" y="0"/>
                  </a:lnTo>
                  <a:lnTo>
                    <a:pt x="1302260" y="1161809"/>
                  </a:lnTo>
                  <a:lnTo>
                    <a:pt x="0" y="1161809"/>
                  </a:lnTo>
                  <a:close/>
                </a:path>
              </a:pathLst>
            </a:custGeom>
            <a:solidFill>
              <a:srgbClr val="DECE21"/>
            </a:solidFill>
          </p:spPr>
          <p:txBody>
            <a:bodyPr/>
            <a:lstStyle/>
            <a:p>
              <a:endParaRPr lang="tr-TR"/>
            </a:p>
          </p:txBody>
        </p:sp>
        <p:sp>
          <p:nvSpPr>
            <p:cNvPr id="14" name="TextBox 14"/>
            <p:cNvSpPr txBox="1"/>
            <p:nvPr/>
          </p:nvSpPr>
          <p:spPr>
            <a:xfrm>
              <a:off x="0" y="-57150"/>
              <a:ext cx="1338427" cy="1305747"/>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Yüce</a:t>
              </a:r>
              <a:r>
                <a:rPr lang="en-US" sz="2899" dirty="0">
                  <a:solidFill>
                    <a:srgbClr val="000000"/>
                  </a:solidFill>
                  <a:latin typeface="One Little Font"/>
                </a:rPr>
                <a:t> Allah (c.c.) </a:t>
              </a:r>
              <a:r>
                <a:rPr lang="en-US" sz="2899" dirty="0" err="1">
                  <a:solidFill>
                    <a:srgbClr val="000000"/>
                  </a:solidFill>
                  <a:latin typeface="One Little Font"/>
                </a:rPr>
                <a:t>bir</a:t>
              </a:r>
              <a:r>
                <a:rPr lang="en-US" sz="2899" dirty="0">
                  <a:solidFill>
                    <a:srgbClr val="000000"/>
                  </a:solidFill>
                  <a:latin typeface="One Little Font"/>
                </a:rPr>
                <a:t> </a:t>
              </a:r>
              <a:r>
                <a:rPr lang="en-US" sz="2899" dirty="0" err="1">
                  <a:solidFill>
                    <a:srgbClr val="000000"/>
                  </a:solidFill>
                  <a:latin typeface="One Little Font"/>
                </a:rPr>
                <a:t>ayette</a:t>
              </a:r>
              <a:r>
                <a:rPr lang="en-US" sz="2899" dirty="0">
                  <a:solidFill>
                    <a:srgbClr val="000000"/>
                  </a:solidFill>
                  <a:latin typeface="One Little Font"/>
                </a:rPr>
                <a:t>, “</a:t>
              </a:r>
              <a:r>
                <a:rPr lang="en-US" sz="2899" dirty="0" err="1">
                  <a:solidFill>
                    <a:srgbClr val="000000"/>
                  </a:solidFill>
                  <a:latin typeface="One Little Font"/>
                </a:rPr>
                <a:t>Namazı</a:t>
              </a:r>
              <a:r>
                <a:rPr lang="en-US" sz="2899" dirty="0">
                  <a:solidFill>
                    <a:srgbClr val="000000"/>
                  </a:solidFill>
                  <a:latin typeface="One Little Font"/>
                </a:rPr>
                <a:t> </a:t>
              </a:r>
              <a:r>
                <a:rPr lang="en-US" sz="2899" dirty="0" err="1">
                  <a:solidFill>
                    <a:srgbClr val="000000"/>
                  </a:solidFill>
                  <a:latin typeface="One Little Font"/>
                </a:rPr>
                <a:t>kılın</a:t>
              </a:r>
              <a:r>
                <a:rPr lang="en-US" sz="2899" dirty="0">
                  <a:solidFill>
                    <a:srgbClr val="000000"/>
                  </a:solidFill>
                  <a:latin typeface="One Little Font"/>
                </a:rPr>
                <a:t>, </a:t>
              </a:r>
              <a:r>
                <a:rPr lang="en-US" sz="2899" dirty="0" err="1">
                  <a:solidFill>
                    <a:srgbClr val="000000"/>
                  </a:solidFill>
                  <a:latin typeface="One Little Font"/>
                </a:rPr>
                <a:t>zekâtı</a:t>
              </a:r>
              <a:r>
                <a:rPr lang="en-US" sz="2899" dirty="0">
                  <a:solidFill>
                    <a:srgbClr val="000000"/>
                  </a:solidFill>
                  <a:latin typeface="One Little Font"/>
                </a:rPr>
                <a:t> </a:t>
              </a:r>
              <a:r>
                <a:rPr lang="en-US" sz="2899" dirty="0" err="1">
                  <a:solidFill>
                    <a:srgbClr val="000000"/>
                  </a:solidFill>
                  <a:latin typeface="One Little Font"/>
                </a:rPr>
                <a:t>verin</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a:t>
              </a:r>
              <a:r>
                <a:rPr lang="en-US" sz="2899" dirty="0" err="1">
                  <a:solidFill>
                    <a:srgbClr val="000000"/>
                  </a:solidFill>
                  <a:latin typeface="One Little Font"/>
                </a:rPr>
                <a:t>Allah’a</a:t>
              </a:r>
              <a:r>
                <a:rPr lang="en-US" sz="2899" dirty="0">
                  <a:solidFill>
                    <a:srgbClr val="000000"/>
                  </a:solidFill>
                  <a:latin typeface="One Little Font"/>
                </a:rPr>
                <a:t> </a:t>
              </a:r>
              <a:r>
                <a:rPr lang="en-US" sz="2899" dirty="0" err="1">
                  <a:solidFill>
                    <a:srgbClr val="000000"/>
                  </a:solidFill>
                  <a:latin typeface="One Little Font"/>
                </a:rPr>
                <a:t>boyun</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eğenlerle</a:t>
              </a:r>
              <a:r>
                <a:rPr lang="en-US" sz="2899" dirty="0">
                  <a:solidFill>
                    <a:srgbClr val="000000"/>
                  </a:solidFill>
                  <a:latin typeface="One Little Font"/>
                </a:rPr>
                <a:t> (</a:t>
              </a:r>
              <a:r>
                <a:rPr lang="en-US" sz="2899" dirty="0" err="1">
                  <a:solidFill>
                    <a:srgbClr val="000000"/>
                  </a:solidFill>
                  <a:latin typeface="One Little Font"/>
                </a:rPr>
                <a:t>rükû</a:t>
              </a:r>
              <a:r>
                <a:rPr lang="en-US" sz="2899" dirty="0">
                  <a:solidFill>
                    <a:srgbClr val="000000"/>
                  </a:solidFill>
                  <a:latin typeface="One Little Font"/>
                </a:rPr>
                <a:t> </a:t>
              </a:r>
              <a:r>
                <a:rPr lang="en-US" sz="2899" dirty="0" err="1">
                  <a:solidFill>
                    <a:srgbClr val="000000"/>
                  </a:solidFill>
                  <a:latin typeface="One Little Font"/>
                </a:rPr>
                <a:t>edenlerle</a:t>
              </a:r>
              <a:r>
                <a:rPr lang="en-US" sz="2899" dirty="0">
                  <a:solidFill>
                    <a:srgbClr val="000000"/>
                  </a:solidFill>
                  <a:latin typeface="One Little Font"/>
                </a:rPr>
                <a:t>) </a:t>
              </a:r>
              <a:r>
                <a:rPr lang="en-US" sz="2899" dirty="0" err="1">
                  <a:solidFill>
                    <a:srgbClr val="000000"/>
                  </a:solidFill>
                  <a:latin typeface="One Little Font"/>
                </a:rPr>
                <a:t>beraber</a:t>
              </a:r>
              <a:r>
                <a:rPr lang="en-US" sz="2899" dirty="0">
                  <a:solidFill>
                    <a:srgbClr val="000000"/>
                  </a:solidFill>
                  <a:latin typeface="One Little Font"/>
                </a:rPr>
                <a:t> </a:t>
              </a:r>
              <a:r>
                <a:rPr lang="en-US" sz="2899" dirty="0" err="1">
                  <a:solidFill>
                    <a:srgbClr val="000000"/>
                  </a:solidFill>
                  <a:latin typeface="One Little Font"/>
                </a:rPr>
                <a:t>boyun</a:t>
              </a:r>
              <a:r>
                <a:rPr lang="en-US" sz="2899" dirty="0">
                  <a:solidFill>
                    <a:srgbClr val="000000"/>
                  </a:solidFill>
                  <a:latin typeface="One Little Font"/>
                </a:rPr>
                <a:t> </a:t>
              </a:r>
              <a:r>
                <a:rPr lang="en-US" sz="2899" dirty="0" err="1">
                  <a:solidFill>
                    <a:srgbClr val="000000"/>
                  </a:solidFill>
                  <a:latin typeface="One Little Font"/>
                </a:rPr>
                <a:t>eğin</a:t>
              </a:r>
              <a:r>
                <a:rPr lang="en-US" sz="2899" dirty="0">
                  <a:solidFill>
                    <a:srgbClr val="000000"/>
                  </a:solidFill>
                  <a:latin typeface="One Little Font"/>
                </a:rPr>
                <a:t>.” </a:t>
              </a:r>
              <a:r>
                <a:rPr lang="en-US" sz="2899" dirty="0" err="1">
                  <a:solidFill>
                    <a:srgbClr val="000000"/>
                  </a:solidFill>
                  <a:latin typeface="One Little Font"/>
                </a:rPr>
                <a:t>buyurarak</a:t>
              </a:r>
              <a:r>
                <a:rPr lang="en-US" sz="2899" dirty="0">
                  <a:solidFill>
                    <a:srgbClr val="000000"/>
                  </a:solidFill>
                  <a:latin typeface="One Little Font"/>
                </a:rPr>
                <a:t> </a:t>
              </a:r>
              <a:r>
                <a:rPr lang="en-US" sz="2899" dirty="0" err="1">
                  <a:solidFill>
                    <a:srgbClr val="000000"/>
                  </a:solidFill>
                  <a:latin typeface="One Little Font"/>
                </a:rPr>
                <a:t>zekâtın</a:t>
              </a:r>
              <a:r>
                <a:rPr lang="en-US" sz="2899" dirty="0">
                  <a:solidFill>
                    <a:srgbClr val="000000"/>
                  </a:solidFill>
                  <a:latin typeface="One Little Font"/>
                </a:rPr>
                <a:t> </a:t>
              </a:r>
              <a:r>
                <a:rPr lang="en-US" sz="2899" dirty="0" err="1">
                  <a:solidFill>
                    <a:srgbClr val="000000"/>
                  </a:solidFill>
                  <a:latin typeface="One Little Font"/>
                </a:rPr>
                <a:t>farz</a:t>
              </a:r>
              <a:r>
                <a:rPr lang="en-US" sz="2899" dirty="0">
                  <a:solidFill>
                    <a:srgbClr val="000000"/>
                  </a:solidFill>
                  <a:latin typeface="One Little Font"/>
                </a:rPr>
                <a:t> </a:t>
              </a:r>
              <a:r>
                <a:rPr lang="en-US" sz="2899" dirty="0" err="1">
                  <a:solidFill>
                    <a:srgbClr val="000000"/>
                  </a:solidFill>
                  <a:latin typeface="One Little Font"/>
                </a:rPr>
                <a:t>olduğunu</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bildirmiştir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sp>
        <p:nvSpPr>
          <p:cNvPr id="15" name="Freeform 15"/>
          <p:cNvSpPr/>
          <p:nvPr/>
        </p:nvSpPr>
        <p:spPr>
          <a:xfrm>
            <a:off x="743599" y="6063247"/>
            <a:ext cx="4037647" cy="4114800"/>
          </a:xfrm>
          <a:custGeom>
            <a:avLst/>
            <a:gdLst/>
            <a:ahLst/>
            <a:cxnLst/>
            <a:rect l="l" t="t" r="r" b="b"/>
            <a:pathLst>
              <a:path w="4037647" h="4114800">
                <a:moveTo>
                  <a:pt x="0" y="0"/>
                </a:moveTo>
                <a:lnTo>
                  <a:pt x="4037647" y="0"/>
                </a:lnTo>
                <a:lnTo>
                  <a:pt x="403764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16" name="Freeform 16"/>
          <p:cNvSpPr/>
          <p:nvPr/>
        </p:nvSpPr>
        <p:spPr>
          <a:xfrm>
            <a:off x="14115936" y="0"/>
            <a:ext cx="3837051" cy="4114800"/>
          </a:xfrm>
          <a:custGeom>
            <a:avLst/>
            <a:gdLst/>
            <a:ahLst/>
            <a:cxnLst/>
            <a:rect l="l" t="t" r="r" b="b"/>
            <a:pathLst>
              <a:path w="3837051" h="4114800">
                <a:moveTo>
                  <a:pt x="0" y="0"/>
                </a:moveTo>
                <a:lnTo>
                  <a:pt x="3837051" y="0"/>
                </a:lnTo>
                <a:lnTo>
                  <a:pt x="383705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7" name="TextBox 17"/>
          <p:cNvSpPr txBox="1"/>
          <p:nvPr/>
        </p:nvSpPr>
        <p:spPr>
          <a:xfrm>
            <a:off x="4927169" y="53360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4. Zekat Vermek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FA097"/>
        </a:solidFill>
        <a:effectLst/>
      </p:bgPr>
    </p:bg>
    <p:spTree>
      <p:nvGrpSpPr>
        <p:cNvPr id="1" name=""/>
        <p:cNvGrpSpPr/>
        <p:nvPr/>
      </p:nvGrpSpPr>
      <p:grpSpPr>
        <a:xfrm>
          <a:off x="0" y="0"/>
          <a:ext cx="0" cy="0"/>
          <a:chOff x="0" y="0"/>
          <a:chExt cx="0" cy="0"/>
        </a:xfrm>
      </p:grpSpPr>
      <p:grpSp>
        <p:nvGrpSpPr>
          <p:cNvPr id="2" name="Group 2"/>
          <p:cNvGrpSpPr/>
          <p:nvPr/>
        </p:nvGrpSpPr>
        <p:grpSpPr>
          <a:xfrm>
            <a:off x="4988318" y="229329"/>
            <a:ext cx="7821682" cy="1538217"/>
            <a:chOff x="0" y="0"/>
            <a:chExt cx="9865186" cy="1940093"/>
          </a:xfrm>
        </p:grpSpPr>
        <p:sp>
          <p:nvSpPr>
            <p:cNvPr id="3" name="Freeform 3"/>
            <p:cNvSpPr/>
            <p:nvPr/>
          </p:nvSpPr>
          <p:spPr>
            <a:xfrm>
              <a:off x="0" y="-4073"/>
              <a:ext cx="9871577" cy="1946696"/>
            </a:xfrm>
            <a:custGeom>
              <a:avLst/>
              <a:gdLst/>
              <a:ahLst/>
              <a:cxnLst/>
              <a:rect l="l" t="t" r="r" b="b"/>
              <a:pathLst>
                <a:path w="9871577" h="1946696">
                  <a:moveTo>
                    <a:pt x="9243799" y="1892218"/>
                  </a:moveTo>
                  <a:cubicBezTo>
                    <a:pt x="9243799" y="1892218"/>
                    <a:pt x="8512925" y="1946696"/>
                    <a:pt x="7195441" y="1944075"/>
                  </a:cubicBezTo>
                  <a:cubicBezTo>
                    <a:pt x="3714815"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254380" y="15681"/>
                    <a:pt x="5912017" y="7673"/>
                  </a:cubicBezTo>
                  <a:cubicBezTo>
                    <a:pt x="8293997" y="0"/>
                    <a:pt x="9010730" y="6979"/>
                    <a:pt x="9010730" y="6979"/>
                  </a:cubicBezTo>
                  <a:cubicBezTo>
                    <a:pt x="9379038" y="14458"/>
                    <a:pt x="9517297" y="42638"/>
                    <a:pt x="9715038" y="165219"/>
                  </a:cubicBezTo>
                  <a:cubicBezTo>
                    <a:pt x="9866054" y="258836"/>
                    <a:pt x="9871577" y="476157"/>
                    <a:pt x="9862437" y="1246352"/>
                  </a:cubicBezTo>
                  <a:cubicBezTo>
                    <a:pt x="9862435" y="1693569"/>
                    <a:pt x="9819652" y="1842156"/>
                    <a:pt x="9243799" y="1892218"/>
                  </a:cubicBezTo>
                  <a:close/>
                </a:path>
              </a:pathLst>
            </a:custGeom>
            <a:solidFill>
              <a:srgbClr val="FFD69C"/>
            </a:solidFill>
          </p:spPr>
          <p:txBody>
            <a:bodyPr/>
            <a:lstStyle/>
            <a:p>
              <a:endParaRPr lang="tr-TR"/>
            </a:p>
          </p:txBody>
        </p:sp>
      </p:grpSp>
      <p:sp>
        <p:nvSpPr>
          <p:cNvPr id="4" name="Freeform 4"/>
          <p:cNvSpPr/>
          <p:nvPr/>
        </p:nvSpPr>
        <p:spPr>
          <a:xfrm rot="-60532">
            <a:off x="5051305" y="517531"/>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708566" y="458735"/>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490028" y="2057400"/>
            <a:ext cx="4957135" cy="6468640"/>
            <a:chOff x="0" y="0"/>
            <a:chExt cx="1305583" cy="1703675"/>
          </a:xfrm>
        </p:grpSpPr>
        <p:sp>
          <p:nvSpPr>
            <p:cNvPr id="7" name="Freeform 7"/>
            <p:cNvSpPr/>
            <p:nvPr/>
          </p:nvSpPr>
          <p:spPr>
            <a:xfrm>
              <a:off x="0" y="0"/>
              <a:ext cx="1305583" cy="1703675"/>
            </a:xfrm>
            <a:custGeom>
              <a:avLst/>
              <a:gdLst/>
              <a:ahLst/>
              <a:cxnLst/>
              <a:rect l="l" t="t" r="r" b="b"/>
              <a:pathLst>
                <a:path w="1305583" h="1703675">
                  <a:moveTo>
                    <a:pt x="0" y="0"/>
                  </a:moveTo>
                  <a:lnTo>
                    <a:pt x="1305583" y="0"/>
                  </a:lnTo>
                  <a:lnTo>
                    <a:pt x="1305583" y="1703675"/>
                  </a:lnTo>
                  <a:lnTo>
                    <a:pt x="0" y="1703675"/>
                  </a:lnTo>
                  <a:close/>
                </a:path>
              </a:pathLst>
            </a:custGeom>
            <a:solidFill>
              <a:srgbClr val="5CE1E6"/>
            </a:solidFill>
          </p:spPr>
          <p:txBody>
            <a:bodyPr/>
            <a:lstStyle/>
            <a:p>
              <a:endParaRPr lang="tr-TR"/>
            </a:p>
          </p:txBody>
        </p:sp>
        <p:sp>
          <p:nvSpPr>
            <p:cNvPr id="8" name="TextBox 8"/>
            <p:cNvSpPr txBox="1"/>
            <p:nvPr/>
          </p:nvSpPr>
          <p:spPr>
            <a:xfrm>
              <a:off x="24936" y="416862"/>
              <a:ext cx="1255710"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Yüce</a:t>
              </a:r>
              <a:r>
                <a:rPr lang="en-US" sz="2899" dirty="0">
                  <a:solidFill>
                    <a:srgbClr val="000000"/>
                  </a:solidFill>
                  <a:latin typeface="One Little Font"/>
                </a:rPr>
                <a:t> </a:t>
              </a:r>
              <a:r>
                <a:rPr lang="en-US" sz="2899" dirty="0" err="1">
                  <a:solidFill>
                    <a:srgbClr val="000000"/>
                  </a:solidFill>
                  <a:latin typeface="One Little Font"/>
                </a:rPr>
                <a:t>kitabımız</a:t>
              </a:r>
              <a:r>
                <a:rPr lang="en-US" sz="2899" dirty="0">
                  <a:solidFill>
                    <a:srgbClr val="000000"/>
                  </a:solidFill>
                  <a:latin typeface="One Little Font"/>
                </a:rPr>
                <a:t> </a:t>
              </a:r>
              <a:r>
                <a:rPr lang="en-US" sz="2899" dirty="0" err="1">
                  <a:solidFill>
                    <a:srgbClr val="000000"/>
                  </a:solidFill>
                  <a:latin typeface="One Little Font"/>
                </a:rPr>
                <a:t>Kur’an</a:t>
              </a:r>
              <a:r>
                <a:rPr lang="en-US" sz="2899" dirty="0">
                  <a:solidFill>
                    <a:srgbClr val="000000"/>
                  </a:solidFill>
                  <a:latin typeface="One Little Font"/>
                </a:rPr>
                <a:t>-ı </a:t>
              </a:r>
              <a:r>
                <a:rPr lang="en-US" sz="2899" dirty="0" err="1">
                  <a:solidFill>
                    <a:srgbClr val="000000"/>
                  </a:solidFill>
                  <a:latin typeface="One Little Font"/>
                </a:rPr>
                <a:t>Kerim’de</a:t>
              </a:r>
              <a:r>
                <a:rPr lang="en-US" sz="2899" dirty="0">
                  <a:solidFill>
                    <a:srgbClr val="000000"/>
                  </a:solidFill>
                  <a:latin typeface="One Little Font"/>
                </a:rPr>
                <a:t> </a:t>
              </a:r>
              <a:r>
                <a:rPr lang="en-US" sz="2899" dirty="0" err="1">
                  <a:solidFill>
                    <a:srgbClr val="000000"/>
                  </a:solidFill>
                  <a:latin typeface="One Little Font"/>
                </a:rPr>
                <a:t>emredilen</a:t>
              </a:r>
              <a:r>
                <a:rPr lang="en-US" sz="2899" dirty="0">
                  <a:solidFill>
                    <a:srgbClr val="000000"/>
                  </a:solidFill>
                  <a:latin typeface="One Little Font"/>
                </a:rPr>
                <a:t> </a:t>
              </a:r>
              <a:r>
                <a:rPr lang="en-US" sz="2899" dirty="0" err="1">
                  <a:solidFill>
                    <a:srgbClr val="000000"/>
                  </a:solidFill>
                  <a:latin typeface="One Little Font"/>
                </a:rPr>
                <a:t>temel</a:t>
              </a:r>
              <a:r>
                <a:rPr lang="en-US" sz="2899" dirty="0">
                  <a:solidFill>
                    <a:srgbClr val="000000"/>
                  </a:solidFill>
                  <a:latin typeface="One Little Font"/>
                </a:rPr>
                <a:t> </a:t>
              </a:r>
              <a:r>
                <a:rPr lang="en-US" sz="2899" dirty="0" err="1">
                  <a:solidFill>
                    <a:srgbClr val="000000"/>
                  </a:solidFill>
                  <a:latin typeface="One Little Font"/>
                </a:rPr>
                <a:t>ibadetlerden</a:t>
              </a:r>
              <a:r>
                <a:rPr lang="en-US" sz="2899" dirty="0">
                  <a:solidFill>
                    <a:srgbClr val="000000"/>
                  </a:solidFill>
                  <a:latin typeface="One Little Font"/>
                </a:rPr>
                <a:t> </a:t>
              </a:r>
              <a:r>
                <a:rPr lang="en-US" sz="2899" dirty="0" err="1">
                  <a:solidFill>
                    <a:srgbClr val="000000"/>
                  </a:solidFill>
                  <a:latin typeface="One Little Font"/>
                </a:rPr>
                <a:t>biri</a:t>
              </a:r>
              <a:r>
                <a:rPr lang="en-US" sz="2899" dirty="0">
                  <a:solidFill>
                    <a:srgbClr val="000000"/>
                  </a:solidFill>
                  <a:latin typeface="One Little Font"/>
                </a:rPr>
                <a:t> de </a:t>
              </a:r>
              <a:r>
                <a:rPr lang="en-US" sz="2899" dirty="0" err="1">
                  <a:solidFill>
                    <a:srgbClr val="000000"/>
                  </a:solidFill>
                  <a:latin typeface="One Little Font"/>
                </a:rPr>
                <a:t>hacdır</a:t>
              </a:r>
              <a:r>
                <a:rPr lang="en-US" sz="2899" dirty="0">
                  <a:solidFill>
                    <a:srgbClr val="000000"/>
                  </a:solidFill>
                  <a:latin typeface="One Little Font"/>
                </a:rPr>
                <a:t>. Âl-</a:t>
              </a:r>
              <a:r>
                <a:rPr lang="en-US" sz="2899" dirty="0" err="1">
                  <a:solidFill>
                    <a:srgbClr val="000000"/>
                  </a:solidFill>
                  <a:latin typeface="One Little Font"/>
                </a:rPr>
                <a:t>i</a:t>
              </a:r>
              <a:r>
                <a:rPr lang="en-US" sz="2899" dirty="0">
                  <a:solidFill>
                    <a:srgbClr val="000000"/>
                  </a:solidFill>
                  <a:latin typeface="One Little Font"/>
                </a:rPr>
                <a:t> </a:t>
              </a:r>
              <a:r>
                <a:rPr lang="en-US" sz="2899" dirty="0" err="1">
                  <a:solidFill>
                    <a:srgbClr val="000000"/>
                  </a:solidFill>
                  <a:latin typeface="One Little Font"/>
                </a:rPr>
                <a:t>İmrân</a:t>
              </a:r>
              <a:r>
                <a:rPr lang="en-US" sz="2899" dirty="0">
                  <a:solidFill>
                    <a:srgbClr val="000000"/>
                  </a:solidFill>
                  <a:latin typeface="One Little Font"/>
                </a:rPr>
                <a:t> </a:t>
              </a:r>
              <a:r>
                <a:rPr lang="en-US" sz="2899" dirty="0" err="1">
                  <a:solidFill>
                    <a:srgbClr val="000000"/>
                  </a:solidFill>
                  <a:latin typeface="One Little Font"/>
                </a:rPr>
                <a:t>suresinde</a:t>
              </a:r>
              <a:r>
                <a:rPr lang="en-US" sz="2899" dirty="0">
                  <a:solidFill>
                    <a:srgbClr val="000000"/>
                  </a:solidFill>
                  <a:latin typeface="One Little Font"/>
                </a:rPr>
                <a:t>, “</a:t>
              </a:r>
              <a:r>
                <a:rPr lang="en-US" sz="2899" dirty="0" err="1">
                  <a:solidFill>
                    <a:srgbClr val="000000"/>
                  </a:solidFill>
                  <a:latin typeface="One Little Font"/>
                </a:rPr>
                <a:t>Orada</a:t>
              </a:r>
              <a:r>
                <a:rPr lang="en-US" sz="2899" dirty="0">
                  <a:solidFill>
                    <a:srgbClr val="000000"/>
                  </a:solidFill>
                  <a:latin typeface="One Little Font"/>
                </a:rPr>
                <a:t> </a:t>
              </a:r>
              <a:r>
                <a:rPr lang="en-US" sz="2899" dirty="0" err="1">
                  <a:solidFill>
                    <a:srgbClr val="000000"/>
                  </a:solidFill>
                  <a:latin typeface="One Little Font"/>
                </a:rPr>
                <a:t>apaçık</a:t>
              </a:r>
              <a:r>
                <a:rPr lang="en-US" sz="2899" dirty="0">
                  <a:solidFill>
                    <a:srgbClr val="000000"/>
                  </a:solidFill>
                  <a:latin typeface="One Little Font"/>
                </a:rPr>
                <a:t> </a:t>
              </a:r>
              <a:r>
                <a:rPr lang="en-US" sz="2899" dirty="0" err="1">
                  <a:solidFill>
                    <a:srgbClr val="000000"/>
                  </a:solidFill>
                  <a:latin typeface="One Little Font"/>
                </a:rPr>
                <a:t>nişaneler</a:t>
              </a:r>
              <a:r>
                <a:rPr lang="en-US" sz="2899" dirty="0">
                  <a:solidFill>
                    <a:srgbClr val="000000"/>
                  </a:solidFill>
                  <a:latin typeface="One Little Font"/>
                </a:rPr>
                <a:t>, (</a:t>
              </a:r>
              <a:r>
                <a:rPr lang="en-US" sz="2899" dirty="0" err="1">
                  <a:solidFill>
                    <a:srgbClr val="000000"/>
                  </a:solidFill>
                  <a:latin typeface="One Little Font"/>
                </a:rPr>
                <a:t>ayrıca</a:t>
              </a:r>
              <a:r>
                <a:rPr lang="en-US" sz="2899" dirty="0">
                  <a:solidFill>
                    <a:srgbClr val="000000"/>
                  </a:solidFill>
                  <a:latin typeface="One Little Font"/>
                </a:rPr>
                <a:t>) </a:t>
              </a:r>
              <a:r>
                <a:rPr lang="en-US" sz="2899" dirty="0" err="1">
                  <a:solidFill>
                    <a:srgbClr val="000000"/>
                  </a:solidFill>
                  <a:latin typeface="One Little Font"/>
                </a:rPr>
                <a:t>İbrahim’in</a:t>
              </a:r>
              <a:r>
                <a:rPr lang="en-US" sz="2899" dirty="0">
                  <a:solidFill>
                    <a:srgbClr val="000000"/>
                  </a:solidFill>
                  <a:latin typeface="One Little Font"/>
                </a:rPr>
                <a:t> </a:t>
              </a:r>
              <a:r>
                <a:rPr lang="en-US" sz="2899" dirty="0" err="1">
                  <a:solidFill>
                    <a:srgbClr val="000000"/>
                  </a:solidFill>
                  <a:latin typeface="One Little Font"/>
                </a:rPr>
                <a:t>makamı</a:t>
              </a:r>
              <a:r>
                <a:rPr lang="en-US" sz="2899" dirty="0">
                  <a:solidFill>
                    <a:srgbClr val="000000"/>
                  </a:solidFill>
                  <a:latin typeface="One Little Font"/>
                </a:rPr>
                <a:t> </a:t>
              </a:r>
              <a:r>
                <a:rPr lang="en-US" sz="2899" dirty="0" err="1">
                  <a:solidFill>
                    <a:srgbClr val="000000"/>
                  </a:solidFill>
                  <a:latin typeface="One Little Font"/>
                </a:rPr>
                <a:t>vardır</a:t>
              </a:r>
              <a:r>
                <a:rPr lang="en-US" sz="2899" dirty="0">
                  <a:solidFill>
                    <a:srgbClr val="000000"/>
                  </a:solidFill>
                  <a:latin typeface="One Little Font"/>
                </a:rPr>
                <a:t>. </a:t>
              </a:r>
              <a:r>
                <a:rPr lang="en-US" sz="2899" dirty="0" err="1">
                  <a:solidFill>
                    <a:srgbClr val="000000"/>
                  </a:solidFill>
                  <a:latin typeface="One Little Font"/>
                </a:rPr>
                <a:t>Oraya</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giren</a:t>
              </a:r>
              <a:r>
                <a:rPr lang="en-US" sz="2899" dirty="0">
                  <a:solidFill>
                    <a:srgbClr val="000000"/>
                  </a:solidFill>
                  <a:latin typeface="One Little Font"/>
                </a:rPr>
                <a:t> </a:t>
              </a:r>
              <a:r>
                <a:rPr lang="en-US" sz="2899" dirty="0" err="1">
                  <a:solidFill>
                    <a:srgbClr val="000000"/>
                  </a:solidFill>
                  <a:latin typeface="One Little Font"/>
                </a:rPr>
                <a:t>emniyette</a:t>
              </a:r>
              <a:r>
                <a:rPr lang="en-US" sz="2899" dirty="0">
                  <a:solidFill>
                    <a:srgbClr val="000000"/>
                  </a:solidFill>
                  <a:latin typeface="One Little Font"/>
                </a:rPr>
                <a:t> </a:t>
              </a:r>
              <a:r>
                <a:rPr lang="en-US" sz="2899" dirty="0" err="1">
                  <a:solidFill>
                    <a:srgbClr val="000000"/>
                  </a:solidFill>
                  <a:latin typeface="One Little Font"/>
                </a:rPr>
                <a:t>olur</a:t>
              </a:r>
              <a:r>
                <a:rPr lang="en-US" sz="2899" dirty="0">
                  <a:solidFill>
                    <a:srgbClr val="000000"/>
                  </a:solidFill>
                  <a:latin typeface="One Little Font"/>
                </a:rPr>
                <a:t>. </a:t>
              </a:r>
              <a:r>
                <a:rPr lang="en-US" sz="2899" dirty="0" err="1">
                  <a:solidFill>
                    <a:srgbClr val="000000"/>
                  </a:solidFill>
                  <a:latin typeface="One Little Font"/>
                </a:rPr>
                <a:t>Yoluna</a:t>
              </a:r>
              <a:r>
                <a:rPr lang="en-US" sz="2899" dirty="0">
                  <a:solidFill>
                    <a:srgbClr val="000000"/>
                  </a:solidFill>
                  <a:latin typeface="One Little Font"/>
                </a:rPr>
                <a:t> </a:t>
              </a:r>
              <a:r>
                <a:rPr lang="en-US" sz="2899" dirty="0" err="1">
                  <a:solidFill>
                    <a:srgbClr val="000000"/>
                  </a:solidFill>
                  <a:latin typeface="One Little Font"/>
                </a:rPr>
                <a:t>gücü</a:t>
              </a:r>
              <a:r>
                <a:rPr lang="en-US" sz="2899" dirty="0">
                  <a:solidFill>
                    <a:srgbClr val="000000"/>
                  </a:solidFill>
                  <a:latin typeface="One Little Font"/>
                </a:rPr>
                <a:t> </a:t>
              </a:r>
              <a:r>
                <a:rPr lang="en-US" sz="2899" dirty="0" err="1">
                  <a:solidFill>
                    <a:srgbClr val="000000"/>
                  </a:solidFill>
                  <a:latin typeface="One Little Font"/>
                </a:rPr>
                <a:t>yetenlerin</a:t>
              </a:r>
              <a:r>
                <a:rPr lang="en-US" sz="2899" dirty="0">
                  <a:solidFill>
                    <a:srgbClr val="000000"/>
                  </a:solidFill>
                  <a:latin typeface="One Little Font"/>
                </a:rPr>
                <a:t> o </a:t>
              </a:r>
              <a:r>
                <a:rPr lang="en-US" sz="2899" dirty="0" err="1">
                  <a:solidFill>
                    <a:srgbClr val="000000"/>
                  </a:solidFill>
                  <a:latin typeface="One Little Font"/>
                </a:rPr>
                <a:t>evi</a:t>
              </a:r>
              <a:r>
                <a:rPr lang="en-US" sz="2899" dirty="0">
                  <a:solidFill>
                    <a:srgbClr val="000000"/>
                  </a:solidFill>
                  <a:latin typeface="One Little Font"/>
                </a:rPr>
                <a:t> </a:t>
              </a:r>
              <a:r>
                <a:rPr lang="en-US" sz="2899" dirty="0" err="1">
                  <a:solidFill>
                    <a:srgbClr val="000000"/>
                  </a:solidFill>
                  <a:latin typeface="One Little Font"/>
                </a:rPr>
                <a:t>haccetmesi</a:t>
              </a:r>
              <a:r>
                <a:rPr lang="en-US" sz="2899" dirty="0">
                  <a:solidFill>
                    <a:srgbClr val="000000"/>
                  </a:solidFill>
                  <a:latin typeface="One Little Font"/>
                </a:rPr>
                <a:t>, </a:t>
              </a:r>
              <a:r>
                <a:rPr lang="en-US" sz="2899" dirty="0" err="1">
                  <a:solidFill>
                    <a:srgbClr val="000000"/>
                  </a:solidFill>
                  <a:latin typeface="One Little Font"/>
                </a:rPr>
                <a:t>Allah’ın</a:t>
              </a:r>
              <a:r>
                <a:rPr lang="en-US" sz="2899" dirty="0">
                  <a:solidFill>
                    <a:srgbClr val="000000"/>
                  </a:solidFill>
                  <a:latin typeface="One Little Font"/>
                </a:rPr>
                <a:t> </a:t>
              </a:r>
              <a:r>
                <a:rPr lang="en-US" sz="2899" dirty="0" err="1">
                  <a:solidFill>
                    <a:srgbClr val="000000"/>
                  </a:solidFill>
                  <a:latin typeface="One Little Font"/>
                </a:rPr>
                <a:t>insanlar</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üzerinde</a:t>
              </a:r>
              <a:r>
                <a:rPr lang="en-US" sz="2899" dirty="0">
                  <a:solidFill>
                    <a:srgbClr val="000000"/>
                  </a:solidFill>
                  <a:latin typeface="One Little Font"/>
                </a:rPr>
                <a:t> </a:t>
              </a:r>
              <a:r>
                <a:rPr lang="en-US" sz="2899" dirty="0" err="1">
                  <a:solidFill>
                    <a:srgbClr val="000000"/>
                  </a:solidFill>
                  <a:latin typeface="One Little Font"/>
                </a:rPr>
                <a:t>bir</a:t>
              </a:r>
              <a:r>
                <a:rPr lang="en-US" sz="2899" dirty="0">
                  <a:solidFill>
                    <a:srgbClr val="000000"/>
                  </a:solidFill>
                  <a:latin typeface="One Little Font"/>
                </a:rPr>
                <a:t> </a:t>
              </a:r>
              <a:r>
                <a:rPr lang="en-US" sz="2899" dirty="0" err="1">
                  <a:solidFill>
                    <a:srgbClr val="000000"/>
                  </a:solidFill>
                  <a:latin typeface="One Little Font"/>
                </a:rPr>
                <a:t>hakkıdır</a:t>
              </a:r>
              <a:r>
                <a:rPr lang="en-US" sz="2899" dirty="0">
                  <a:solidFill>
                    <a:srgbClr val="000000"/>
                  </a:solidFill>
                  <a:latin typeface="One Little Font"/>
                </a:rPr>
                <a:t>...” </a:t>
              </a:r>
              <a:r>
                <a:rPr lang="en-US" sz="2899" dirty="0" err="1">
                  <a:solidFill>
                    <a:srgbClr val="000000"/>
                  </a:solidFill>
                  <a:latin typeface="One Little Font"/>
                </a:rPr>
                <a:t>buyrularak</a:t>
              </a:r>
              <a:r>
                <a:rPr lang="en-US" sz="2899" dirty="0">
                  <a:solidFill>
                    <a:srgbClr val="000000"/>
                  </a:solidFill>
                  <a:latin typeface="One Little Font"/>
                </a:rPr>
                <a:t> hac </a:t>
              </a:r>
              <a:r>
                <a:rPr lang="en-US" sz="2899" dirty="0" err="1">
                  <a:solidFill>
                    <a:srgbClr val="000000"/>
                  </a:solidFill>
                  <a:latin typeface="One Little Font"/>
                </a:rPr>
                <a:t>ibadetinin</a:t>
              </a:r>
              <a:r>
                <a:rPr lang="en-US" sz="2899" dirty="0">
                  <a:solidFill>
                    <a:srgbClr val="000000"/>
                  </a:solidFill>
                  <a:latin typeface="One Little Font"/>
                </a:rPr>
                <a:t>, </a:t>
              </a:r>
              <a:r>
                <a:rPr lang="en-US" sz="2899" dirty="0" err="1">
                  <a:solidFill>
                    <a:srgbClr val="000000"/>
                  </a:solidFill>
                  <a:latin typeface="One Little Font"/>
                </a:rPr>
                <a:t>imkânı</a:t>
              </a:r>
              <a:r>
                <a:rPr lang="en-US" sz="2899" dirty="0">
                  <a:solidFill>
                    <a:srgbClr val="000000"/>
                  </a:solidFill>
                  <a:latin typeface="One Little Font"/>
                </a:rPr>
                <a:t> </a:t>
              </a:r>
              <a:r>
                <a:rPr lang="en-US" sz="2899" dirty="0" err="1">
                  <a:solidFill>
                    <a:srgbClr val="000000"/>
                  </a:solidFill>
                  <a:latin typeface="One Little Font"/>
                </a:rPr>
                <a:t>yeterli</a:t>
              </a:r>
              <a:r>
                <a:rPr lang="en-US" sz="2899" dirty="0">
                  <a:solidFill>
                    <a:srgbClr val="000000"/>
                  </a:solidFill>
                  <a:latin typeface="One Little Font"/>
                </a:rPr>
                <a:t> </a:t>
              </a:r>
              <a:r>
                <a:rPr lang="en-US" sz="2899" dirty="0" err="1">
                  <a:solidFill>
                    <a:srgbClr val="000000"/>
                  </a:solidFill>
                  <a:latin typeface="One Little Font"/>
                </a:rPr>
                <a:t>olan</a:t>
              </a:r>
              <a:r>
                <a:rPr lang="en-US" sz="2899" dirty="0">
                  <a:solidFill>
                    <a:srgbClr val="000000"/>
                  </a:solidFill>
                  <a:latin typeface="One Little Font"/>
                </a:rPr>
                <a:t> </a:t>
              </a:r>
              <a:r>
                <a:rPr lang="en-US" sz="2899" dirty="0" err="1">
                  <a:solidFill>
                    <a:srgbClr val="000000"/>
                  </a:solidFill>
                  <a:latin typeface="One Little Font"/>
                </a:rPr>
                <a:t>kişilere</a:t>
              </a:r>
              <a:r>
                <a:rPr lang="en-US" sz="2899" dirty="0">
                  <a:solidFill>
                    <a:srgbClr val="000000"/>
                  </a:solidFill>
                  <a:latin typeface="One Little Font"/>
                </a:rPr>
                <a:t> </a:t>
              </a:r>
              <a:r>
                <a:rPr lang="en-US" sz="2899" dirty="0" err="1">
                  <a:solidFill>
                    <a:srgbClr val="000000"/>
                  </a:solidFill>
                  <a:latin typeface="One Little Font"/>
                </a:rPr>
                <a:t>farz</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olduğu</a:t>
              </a:r>
              <a:r>
                <a:rPr lang="en-US" sz="2899" dirty="0">
                  <a:solidFill>
                    <a:srgbClr val="000000"/>
                  </a:solidFill>
                  <a:latin typeface="One Little Font"/>
                </a:rPr>
                <a:t> </a:t>
              </a:r>
              <a:r>
                <a:rPr lang="en-US" sz="2899" dirty="0" err="1">
                  <a:solidFill>
                    <a:srgbClr val="000000"/>
                  </a:solidFill>
                  <a:latin typeface="One Little Font"/>
                </a:rPr>
                <a:t>vurgulanır</a:t>
              </a:r>
              <a:r>
                <a:rPr lang="en-US" sz="2899" dirty="0">
                  <a:solidFill>
                    <a:srgbClr val="000000"/>
                  </a:solidFill>
                  <a:latin typeface="One Little Font"/>
                </a:rPr>
                <a:t>.</a:t>
              </a:r>
            </a:p>
          </p:txBody>
        </p:sp>
      </p:grpSp>
      <p:grpSp>
        <p:nvGrpSpPr>
          <p:cNvPr id="9" name="Group 9"/>
          <p:cNvGrpSpPr/>
          <p:nvPr/>
        </p:nvGrpSpPr>
        <p:grpSpPr>
          <a:xfrm>
            <a:off x="6136056" y="2264286"/>
            <a:ext cx="5633733" cy="3896893"/>
            <a:chOff x="-6874" y="0"/>
            <a:chExt cx="1483781" cy="1026342"/>
          </a:xfrm>
        </p:grpSpPr>
        <p:sp>
          <p:nvSpPr>
            <p:cNvPr id="10" name="Freeform 10"/>
            <p:cNvSpPr/>
            <p:nvPr/>
          </p:nvSpPr>
          <p:spPr>
            <a:xfrm>
              <a:off x="0" y="0"/>
              <a:ext cx="1476907" cy="1026342"/>
            </a:xfrm>
            <a:custGeom>
              <a:avLst/>
              <a:gdLst/>
              <a:ahLst/>
              <a:cxnLst/>
              <a:rect l="l" t="t" r="r" b="b"/>
              <a:pathLst>
                <a:path w="1476907" h="1026342">
                  <a:moveTo>
                    <a:pt x="0" y="0"/>
                  </a:moveTo>
                  <a:lnTo>
                    <a:pt x="1476907" y="0"/>
                  </a:lnTo>
                  <a:lnTo>
                    <a:pt x="1476907" y="1026342"/>
                  </a:lnTo>
                  <a:lnTo>
                    <a:pt x="0" y="1026342"/>
                  </a:lnTo>
                  <a:close/>
                </a:path>
              </a:pathLst>
            </a:custGeom>
            <a:solidFill>
              <a:srgbClr val="BCC6CC"/>
            </a:solidFill>
          </p:spPr>
          <p:txBody>
            <a:bodyPr/>
            <a:lstStyle/>
            <a:p>
              <a:endParaRPr lang="tr-TR"/>
            </a:p>
          </p:txBody>
        </p:sp>
        <p:sp>
          <p:nvSpPr>
            <p:cNvPr id="11" name="TextBox 11"/>
            <p:cNvSpPr txBox="1"/>
            <p:nvPr/>
          </p:nvSpPr>
          <p:spPr>
            <a:xfrm>
              <a:off x="-6874" y="49621"/>
              <a:ext cx="1455461" cy="869950"/>
            </a:xfrm>
            <a:prstGeom prst="rect">
              <a:avLst/>
            </a:prstGeom>
          </p:spPr>
          <p:txBody>
            <a:bodyPr lIns="50800" tIns="50800" rIns="50800" bIns="50800" rtlCol="0" anchor="ctr"/>
            <a:lstStyle/>
            <a:p>
              <a:pPr algn="ctr">
                <a:lnSpc>
                  <a:spcPts val="4059"/>
                </a:lnSpc>
              </a:pPr>
              <a:r>
                <a:rPr lang="en-US" sz="2899" dirty="0">
                  <a:solidFill>
                    <a:srgbClr val="000000"/>
                  </a:solidFill>
                  <a:latin typeface="One Little Font"/>
                </a:rPr>
                <a:t>Hac </a:t>
              </a:r>
              <a:r>
                <a:rPr lang="en-US" sz="2899" dirty="0" err="1">
                  <a:solidFill>
                    <a:srgbClr val="000000"/>
                  </a:solidFill>
                  <a:latin typeface="One Little Font"/>
                </a:rPr>
                <a:t>ibadeti</a:t>
              </a:r>
              <a:r>
                <a:rPr lang="en-US" sz="2899" dirty="0">
                  <a:solidFill>
                    <a:srgbClr val="000000"/>
                  </a:solidFill>
                  <a:latin typeface="One Little Font"/>
                </a:rPr>
                <a:t>, </a:t>
              </a:r>
              <a:r>
                <a:rPr lang="en-US" sz="2899" dirty="0" err="1">
                  <a:solidFill>
                    <a:srgbClr val="000000"/>
                  </a:solidFill>
                  <a:latin typeface="One Little Font"/>
                </a:rPr>
                <a:t>Suudi</a:t>
              </a:r>
              <a:r>
                <a:rPr lang="en-US" sz="2899" dirty="0">
                  <a:solidFill>
                    <a:srgbClr val="000000"/>
                  </a:solidFill>
                  <a:latin typeface="One Little Font"/>
                </a:rPr>
                <a:t> </a:t>
              </a:r>
              <a:r>
                <a:rPr lang="en-US" sz="2899" dirty="0" err="1">
                  <a:solidFill>
                    <a:srgbClr val="000000"/>
                  </a:solidFill>
                  <a:latin typeface="One Little Font"/>
                </a:rPr>
                <a:t>Arabistan’ın</a:t>
              </a:r>
              <a:r>
                <a:rPr lang="en-US" sz="2899" dirty="0">
                  <a:solidFill>
                    <a:srgbClr val="000000"/>
                  </a:solidFill>
                  <a:latin typeface="One Little Font"/>
                </a:rPr>
                <a:t> </a:t>
              </a:r>
              <a:r>
                <a:rPr lang="en-US" sz="2899" dirty="0" err="1">
                  <a:solidFill>
                    <a:srgbClr val="000000"/>
                  </a:solidFill>
                  <a:latin typeface="One Little Font"/>
                </a:rPr>
                <a:t>Mekke</a:t>
              </a:r>
              <a:r>
                <a:rPr lang="en-US" sz="2899" dirty="0">
                  <a:solidFill>
                    <a:srgbClr val="000000"/>
                  </a:solidFill>
                  <a:latin typeface="One Little Font"/>
                </a:rPr>
                <a:t> </a:t>
              </a:r>
              <a:r>
                <a:rPr lang="en-US" sz="2899" dirty="0" err="1">
                  <a:solidFill>
                    <a:srgbClr val="000000"/>
                  </a:solidFill>
                  <a:latin typeface="One Little Font"/>
                </a:rPr>
                <a:t>şehrinde</a:t>
              </a:r>
              <a:r>
                <a:rPr lang="en-US" sz="2899" dirty="0">
                  <a:solidFill>
                    <a:srgbClr val="000000"/>
                  </a:solidFill>
                  <a:latin typeface="One Little Font"/>
                </a:rPr>
                <a:t> </a:t>
              </a:r>
              <a:r>
                <a:rPr lang="en-US" sz="2899" dirty="0" err="1">
                  <a:solidFill>
                    <a:srgbClr val="000000"/>
                  </a:solidFill>
                  <a:latin typeface="One Little Font"/>
                </a:rPr>
                <a:t>bulunan</a:t>
              </a:r>
              <a:r>
                <a:rPr lang="en-US" sz="2899" dirty="0">
                  <a:solidFill>
                    <a:srgbClr val="000000"/>
                  </a:solidFill>
                  <a:latin typeface="One Little Font"/>
                </a:rPr>
                <a:t> </a:t>
              </a:r>
              <a:r>
                <a:rPr lang="en-US" sz="2899" dirty="0" err="1">
                  <a:solidFill>
                    <a:srgbClr val="000000"/>
                  </a:solidFill>
                  <a:latin typeface="One Little Font"/>
                </a:rPr>
                <a:t>kutsal</a:t>
              </a:r>
              <a:r>
                <a:rPr lang="en-US" sz="2899" dirty="0">
                  <a:solidFill>
                    <a:srgbClr val="000000"/>
                  </a:solidFill>
                  <a:latin typeface="One Little Font"/>
                </a:rPr>
                <a:t> </a:t>
              </a:r>
              <a:r>
                <a:rPr lang="en-US" sz="2899" dirty="0" err="1">
                  <a:solidFill>
                    <a:srgbClr val="000000"/>
                  </a:solidFill>
                  <a:latin typeface="One Little Font"/>
                </a:rPr>
                <a:t>Kâbe</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a:t>
              </a:r>
              <a:r>
                <a:rPr lang="en-US" sz="2899" dirty="0" err="1">
                  <a:solidFill>
                    <a:srgbClr val="000000"/>
                  </a:solidFill>
                  <a:latin typeface="One Little Font"/>
                </a:rPr>
                <a:t>çevresindeki</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diğer</a:t>
              </a:r>
              <a:r>
                <a:rPr lang="en-US" sz="2899" dirty="0">
                  <a:solidFill>
                    <a:srgbClr val="000000"/>
                  </a:solidFill>
                  <a:latin typeface="One Little Font"/>
                </a:rPr>
                <a:t> </a:t>
              </a:r>
              <a:r>
                <a:rPr lang="en-US" sz="2899" dirty="0" err="1">
                  <a:solidFill>
                    <a:srgbClr val="000000"/>
                  </a:solidFill>
                  <a:latin typeface="One Little Font"/>
                </a:rPr>
                <a:t>mukaddes</a:t>
              </a:r>
              <a:r>
                <a:rPr lang="en-US" sz="2899" dirty="0">
                  <a:solidFill>
                    <a:srgbClr val="000000"/>
                  </a:solidFill>
                  <a:latin typeface="One Little Font"/>
                </a:rPr>
                <a:t> </a:t>
              </a:r>
              <a:r>
                <a:rPr lang="en-US" sz="2899" dirty="0" err="1">
                  <a:solidFill>
                    <a:srgbClr val="000000"/>
                  </a:solidFill>
                  <a:latin typeface="One Little Font"/>
                </a:rPr>
                <a:t>yerlerin</a:t>
              </a:r>
              <a:r>
                <a:rPr lang="en-US" sz="2899" dirty="0">
                  <a:solidFill>
                    <a:srgbClr val="000000"/>
                  </a:solidFill>
                  <a:latin typeface="One Little Font"/>
                </a:rPr>
                <a:t> </a:t>
              </a:r>
              <a:r>
                <a:rPr lang="en-US" sz="2899" dirty="0" err="1">
                  <a:solidFill>
                    <a:srgbClr val="000000"/>
                  </a:solidFill>
                  <a:latin typeface="One Little Font"/>
                </a:rPr>
                <a:t>ziyaret</a:t>
              </a:r>
              <a:r>
                <a:rPr lang="en-US" sz="2899" dirty="0">
                  <a:solidFill>
                    <a:srgbClr val="000000"/>
                  </a:solidFill>
                  <a:latin typeface="One Little Font"/>
                </a:rPr>
                <a:t> </a:t>
              </a:r>
              <a:r>
                <a:rPr lang="en-US" sz="2899" dirty="0" err="1">
                  <a:solidFill>
                    <a:srgbClr val="000000"/>
                  </a:solidFill>
                  <a:latin typeface="One Little Font"/>
                </a:rPr>
                <a:t>edilmesiyle</a:t>
              </a:r>
              <a:r>
                <a:rPr lang="en-US" sz="2899" dirty="0">
                  <a:solidFill>
                    <a:srgbClr val="000000"/>
                  </a:solidFill>
                  <a:latin typeface="One Little Font"/>
                </a:rPr>
                <a:t> </a:t>
              </a:r>
              <a:r>
                <a:rPr lang="en-US" sz="2899" dirty="0" err="1">
                  <a:solidFill>
                    <a:srgbClr val="000000"/>
                  </a:solidFill>
                  <a:latin typeface="One Little Font"/>
                </a:rPr>
                <a:t>yapılır</a:t>
              </a:r>
              <a:r>
                <a:rPr lang="en-US" sz="2899" dirty="0">
                  <a:solidFill>
                    <a:srgbClr val="000000"/>
                  </a:solidFill>
                  <a:latin typeface="One Little Font"/>
                </a:rPr>
                <a:t>. </a:t>
              </a:r>
              <a:r>
                <a:rPr lang="en-US" sz="2899" dirty="0" err="1">
                  <a:solidFill>
                    <a:srgbClr val="000000"/>
                  </a:solidFill>
                  <a:latin typeface="One Little Font"/>
                </a:rPr>
                <a:t>Hacca</a:t>
              </a:r>
              <a:r>
                <a:rPr lang="en-US" sz="2899" dirty="0">
                  <a:solidFill>
                    <a:srgbClr val="000000"/>
                  </a:solidFill>
                  <a:latin typeface="One Little Font"/>
                </a:rPr>
                <a:t> </a:t>
              </a:r>
              <a:r>
                <a:rPr lang="en-US" sz="2899" dirty="0" err="1">
                  <a:solidFill>
                    <a:srgbClr val="000000"/>
                  </a:solidFill>
                  <a:latin typeface="One Little Font"/>
                </a:rPr>
                <a:t>giden</a:t>
              </a:r>
              <a:r>
                <a:rPr lang="en-US" sz="2899" dirty="0">
                  <a:solidFill>
                    <a:srgbClr val="000000"/>
                  </a:solidFill>
                  <a:latin typeface="One Little Font"/>
                </a:rPr>
                <a:t> </a:t>
              </a:r>
              <a:r>
                <a:rPr lang="en-US" sz="2899" dirty="0" err="1">
                  <a:solidFill>
                    <a:srgbClr val="000000"/>
                  </a:solidFill>
                  <a:latin typeface="One Little Font"/>
                </a:rPr>
                <a:t>Müslümanlar</a:t>
              </a:r>
              <a:r>
                <a:rPr lang="en-US" sz="2899" dirty="0">
                  <a:solidFill>
                    <a:srgbClr val="000000"/>
                  </a:solidFill>
                  <a:latin typeface="One Little Font"/>
                </a:rPr>
                <a:t>, </a:t>
              </a:r>
              <a:r>
                <a:rPr lang="en-US" sz="2899" dirty="0" err="1">
                  <a:solidFill>
                    <a:srgbClr val="000000"/>
                  </a:solidFill>
                  <a:latin typeface="One Little Font"/>
                </a:rPr>
                <a:t>öncelikle</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niyet</a:t>
              </a:r>
              <a:r>
                <a:rPr lang="en-US" sz="2899" dirty="0">
                  <a:solidFill>
                    <a:srgbClr val="000000"/>
                  </a:solidFill>
                  <a:latin typeface="One Little Font"/>
                </a:rPr>
                <a:t> </a:t>
              </a:r>
              <a:r>
                <a:rPr lang="en-US" sz="2899" dirty="0" err="1">
                  <a:solidFill>
                    <a:srgbClr val="000000"/>
                  </a:solidFill>
                  <a:latin typeface="One Little Font"/>
                </a:rPr>
                <a:t>edip</a:t>
              </a:r>
              <a:r>
                <a:rPr lang="en-US" sz="2899" dirty="0">
                  <a:solidFill>
                    <a:srgbClr val="000000"/>
                  </a:solidFill>
                  <a:latin typeface="One Little Font"/>
                </a:rPr>
                <a:t> </a:t>
              </a:r>
              <a:r>
                <a:rPr lang="en-US" sz="2899" dirty="0" err="1">
                  <a:solidFill>
                    <a:srgbClr val="000000"/>
                  </a:solidFill>
                  <a:latin typeface="One Little Font"/>
                </a:rPr>
                <a:t>ihrama</a:t>
              </a:r>
              <a:r>
                <a:rPr lang="en-US" sz="2899" dirty="0">
                  <a:solidFill>
                    <a:srgbClr val="000000"/>
                  </a:solidFill>
                  <a:latin typeface="One Little Font"/>
                </a:rPr>
                <a:t> </a:t>
              </a:r>
              <a:r>
                <a:rPr lang="en-US" sz="2899" dirty="0" err="1">
                  <a:solidFill>
                    <a:srgbClr val="000000"/>
                  </a:solidFill>
                  <a:latin typeface="One Little Font"/>
                </a:rPr>
                <a:t>girerler</a:t>
              </a:r>
              <a:r>
                <a:rPr lang="en-US" sz="2899" dirty="0">
                  <a:solidFill>
                    <a:srgbClr val="000000"/>
                  </a:solidFill>
                  <a:latin typeface="One Little Font"/>
                </a:rPr>
                <a:t>.</a:t>
              </a:r>
            </a:p>
          </p:txBody>
        </p:sp>
      </p:grpSp>
      <p:grpSp>
        <p:nvGrpSpPr>
          <p:cNvPr id="12" name="Group 12"/>
          <p:cNvGrpSpPr/>
          <p:nvPr/>
        </p:nvGrpSpPr>
        <p:grpSpPr>
          <a:xfrm>
            <a:off x="12810000" y="2047295"/>
            <a:ext cx="5226893" cy="8125404"/>
            <a:chOff x="0" y="-57150"/>
            <a:chExt cx="1376630" cy="2140024"/>
          </a:xfrm>
        </p:grpSpPr>
        <p:sp>
          <p:nvSpPr>
            <p:cNvPr id="13" name="Freeform 13"/>
            <p:cNvSpPr/>
            <p:nvPr/>
          </p:nvSpPr>
          <p:spPr>
            <a:xfrm>
              <a:off x="0" y="0"/>
              <a:ext cx="1376630" cy="1839142"/>
            </a:xfrm>
            <a:custGeom>
              <a:avLst/>
              <a:gdLst/>
              <a:ahLst/>
              <a:cxnLst/>
              <a:rect l="l" t="t" r="r" b="b"/>
              <a:pathLst>
                <a:path w="1376630" h="1839142">
                  <a:moveTo>
                    <a:pt x="0" y="0"/>
                  </a:moveTo>
                  <a:lnTo>
                    <a:pt x="1376630" y="0"/>
                  </a:lnTo>
                  <a:lnTo>
                    <a:pt x="1376630" y="1839142"/>
                  </a:lnTo>
                  <a:lnTo>
                    <a:pt x="0" y="1839142"/>
                  </a:lnTo>
                  <a:close/>
                </a:path>
              </a:pathLst>
            </a:custGeom>
            <a:solidFill>
              <a:srgbClr val="DECE21"/>
            </a:solidFill>
          </p:spPr>
          <p:txBody>
            <a:bodyPr/>
            <a:lstStyle/>
            <a:p>
              <a:endParaRPr lang="tr-TR"/>
            </a:p>
          </p:txBody>
        </p:sp>
        <p:sp>
          <p:nvSpPr>
            <p:cNvPr id="14" name="TextBox 14"/>
            <p:cNvSpPr txBox="1"/>
            <p:nvPr/>
          </p:nvSpPr>
          <p:spPr>
            <a:xfrm>
              <a:off x="0" y="-57150"/>
              <a:ext cx="1313704" cy="2140024"/>
            </a:xfrm>
            <a:prstGeom prst="rect">
              <a:avLst/>
            </a:prstGeom>
          </p:spPr>
          <p:txBody>
            <a:bodyPr lIns="50800" tIns="50800" rIns="50800" bIns="50800" rtlCol="0" anchor="ctr"/>
            <a:lstStyle/>
            <a:p>
              <a:pPr algn="ctr">
                <a:lnSpc>
                  <a:spcPts val="4059"/>
                </a:lnSpc>
              </a:pPr>
              <a:r>
                <a:rPr lang="en-US" sz="2899" dirty="0">
                  <a:solidFill>
                    <a:srgbClr val="000000"/>
                  </a:solidFill>
                  <a:latin typeface="One Little Font"/>
                </a:rPr>
                <a:t>İhram; normal </a:t>
              </a:r>
              <a:r>
                <a:rPr lang="en-US" sz="2899" dirty="0" err="1">
                  <a:solidFill>
                    <a:srgbClr val="000000"/>
                  </a:solidFill>
                  <a:latin typeface="One Little Font"/>
                </a:rPr>
                <a:t>zamanlarda</a:t>
              </a:r>
              <a:r>
                <a:rPr lang="en-US" sz="2899" dirty="0">
                  <a:solidFill>
                    <a:srgbClr val="000000"/>
                  </a:solidFill>
                  <a:latin typeface="One Little Font"/>
                </a:rPr>
                <a:t> </a:t>
              </a:r>
              <a:r>
                <a:rPr lang="en-US" sz="2899" dirty="0" err="1">
                  <a:solidFill>
                    <a:srgbClr val="000000"/>
                  </a:solidFill>
                  <a:latin typeface="One Little Font"/>
                </a:rPr>
                <a:t>serbest</a:t>
              </a:r>
              <a:r>
                <a:rPr lang="en-US" sz="2899" dirty="0">
                  <a:solidFill>
                    <a:srgbClr val="000000"/>
                  </a:solidFill>
                  <a:latin typeface="One Little Font"/>
                </a:rPr>
                <a:t> </a:t>
              </a:r>
              <a:r>
                <a:rPr lang="en-US" sz="2899" dirty="0" err="1">
                  <a:solidFill>
                    <a:srgbClr val="000000"/>
                  </a:solidFill>
                  <a:latin typeface="One Little Font"/>
                </a:rPr>
                <a:t>olan</a:t>
              </a:r>
              <a:r>
                <a:rPr lang="en-US" sz="2899" dirty="0">
                  <a:solidFill>
                    <a:srgbClr val="000000"/>
                  </a:solidFill>
                  <a:latin typeface="One Little Font"/>
                </a:rPr>
                <a:t> </a:t>
              </a:r>
              <a:r>
                <a:rPr lang="en-US" sz="2899" dirty="0" err="1">
                  <a:solidFill>
                    <a:srgbClr val="000000"/>
                  </a:solidFill>
                  <a:latin typeface="One Little Font"/>
                </a:rPr>
                <a:t>bazı</a:t>
              </a:r>
              <a:r>
                <a:rPr lang="en-US" sz="2899" dirty="0">
                  <a:solidFill>
                    <a:srgbClr val="000000"/>
                  </a:solidFill>
                  <a:latin typeface="One Little Font"/>
                </a:rPr>
                <a:t> </a:t>
              </a:r>
              <a:r>
                <a:rPr lang="en-US" sz="2899" dirty="0" err="1">
                  <a:solidFill>
                    <a:srgbClr val="000000"/>
                  </a:solidFill>
                  <a:latin typeface="One Little Font"/>
                </a:rPr>
                <a:t>şeylerden</a:t>
              </a:r>
              <a:r>
                <a:rPr lang="en-US" sz="2899" dirty="0">
                  <a:solidFill>
                    <a:srgbClr val="000000"/>
                  </a:solidFill>
                  <a:latin typeface="One Little Font"/>
                </a:rPr>
                <a:t> </a:t>
              </a:r>
              <a:r>
                <a:rPr lang="en-US" sz="2899" dirty="0" err="1">
                  <a:solidFill>
                    <a:srgbClr val="000000"/>
                  </a:solidFill>
                  <a:latin typeface="One Little Font"/>
                </a:rPr>
                <a:t>uzak</a:t>
              </a:r>
              <a:r>
                <a:rPr lang="en-US" sz="2899" dirty="0">
                  <a:solidFill>
                    <a:srgbClr val="000000"/>
                  </a:solidFill>
                  <a:latin typeface="One Little Font"/>
                </a:rPr>
                <a:t> </a:t>
              </a:r>
              <a:r>
                <a:rPr lang="en-US" sz="2899" dirty="0" err="1">
                  <a:solidFill>
                    <a:srgbClr val="000000"/>
                  </a:solidFill>
                  <a:latin typeface="One Little Font"/>
                </a:rPr>
                <a:t>durmak</a:t>
              </a:r>
              <a:r>
                <a:rPr lang="en-US" sz="2899" dirty="0">
                  <a:solidFill>
                    <a:srgbClr val="000000"/>
                  </a:solidFill>
                  <a:latin typeface="One Little Font"/>
                </a:rPr>
                <a:t> </a:t>
              </a:r>
              <a:r>
                <a:rPr lang="en-US" sz="2899" dirty="0" err="1">
                  <a:solidFill>
                    <a:srgbClr val="000000"/>
                  </a:solidFill>
                  <a:latin typeface="One Little Font"/>
                </a:rPr>
                <a:t>demektir</a:t>
              </a:r>
              <a:r>
                <a:rPr lang="en-US" sz="2899" dirty="0">
                  <a:solidFill>
                    <a:srgbClr val="000000"/>
                  </a:solidFill>
                  <a:latin typeface="One Little Font"/>
                </a:rPr>
                <a:t>. </a:t>
              </a:r>
              <a:r>
                <a:rPr lang="en-US" sz="2899" dirty="0" err="1">
                  <a:solidFill>
                    <a:srgbClr val="000000"/>
                  </a:solidFill>
                  <a:latin typeface="One Little Font"/>
                </a:rPr>
                <a:t>Örneğin</a:t>
              </a:r>
              <a:r>
                <a:rPr lang="en-US" sz="2899" dirty="0">
                  <a:solidFill>
                    <a:srgbClr val="000000"/>
                  </a:solidFill>
                  <a:latin typeface="One Little Font"/>
                </a:rPr>
                <a:t> </a:t>
              </a:r>
              <a:r>
                <a:rPr lang="en-US" sz="2899" dirty="0" err="1">
                  <a:solidFill>
                    <a:srgbClr val="000000"/>
                  </a:solidFill>
                  <a:latin typeface="One Little Font"/>
                </a:rPr>
                <a:t>ihramlı</a:t>
              </a:r>
              <a:r>
                <a:rPr lang="en-US" sz="2899" dirty="0">
                  <a:solidFill>
                    <a:srgbClr val="000000"/>
                  </a:solidFill>
                  <a:latin typeface="One Little Font"/>
                </a:rPr>
                <a:t> </a:t>
              </a:r>
              <a:r>
                <a:rPr lang="en-US" sz="2899" dirty="0" err="1">
                  <a:solidFill>
                    <a:srgbClr val="000000"/>
                  </a:solidFill>
                  <a:latin typeface="One Little Font"/>
                </a:rPr>
                <a:t>kişinin</a:t>
              </a:r>
              <a:r>
                <a:rPr lang="en-US" sz="2899" dirty="0">
                  <a:solidFill>
                    <a:srgbClr val="000000"/>
                  </a:solidFill>
                  <a:latin typeface="One Little Font"/>
                </a:rPr>
                <a:t> </a:t>
              </a:r>
              <a:r>
                <a:rPr lang="en-US" sz="2899" dirty="0" err="1">
                  <a:solidFill>
                    <a:srgbClr val="000000"/>
                  </a:solidFill>
                  <a:latin typeface="One Little Font"/>
                </a:rPr>
                <a:t>avlanması</a:t>
              </a:r>
              <a:r>
                <a:rPr lang="en-US" sz="2899" dirty="0">
                  <a:solidFill>
                    <a:srgbClr val="000000"/>
                  </a:solidFill>
                  <a:latin typeface="One Little Font"/>
                </a:rPr>
                <a:t>, </a:t>
              </a:r>
              <a:r>
                <a:rPr lang="en-US" sz="2899" dirty="0" err="1">
                  <a:solidFill>
                    <a:srgbClr val="000000"/>
                  </a:solidFill>
                  <a:latin typeface="One Little Font"/>
                </a:rPr>
                <a:t>saç-sakal</a:t>
              </a:r>
              <a:r>
                <a:rPr lang="en-US" sz="2899" dirty="0">
                  <a:solidFill>
                    <a:srgbClr val="000000"/>
                  </a:solidFill>
                  <a:latin typeface="One Little Font"/>
                </a:rPr>
                <a:t> </a:t>
              </a:r>
              <a:r>
                <a:rPr lang="en-US" sz="2899" dirty="0" err="1">
                  <a:solidFill>
                    <a:srgbClr val="000000"/>
                  </a:solidFill>
                  <a:latin typeface="One Little Font"/>
                </a:rPr>
                <a:t>kesmesi</a:t>
              </a:r>
              <a:r>
                <a:rPr lang="en-US" sz="2899" dirty="0">
                  <a:solidFill>
                    <a:srgbClr val="000000"/>
                  </a:solidFill>
                  <a:latin typeface="One Little Font"/>
                </a:rPr>
                <a:t>, </a:t>
              </a:r>
              <a:r>
                <a:rPr lang="en-US" sz="2899" dirty="0" err="1">
                  <a:solidFill>
                    <a:srgbClr val="000000"/>
                  </a:solidFill>
                  <a:latin typeface="One Little Font"/>
                </a:rPr>
                <a:t>bitkilere</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a:t>
              </a:r>
              <a:r>
                <a:rPr lang="en-US" sz="2899" dirty="0" err="1">
                  <a:solidFill>
                    <a:srgbClr val="000000"/>
                  </a:solidFill>
                  <a:latin typeface="One Little Font"/>
                </a:rPr>
                <a:t>hayvanlara</a:t>
              </a:r>
              <a:r>
                <a:rPr lang="en-US" sz="2899" dirty="0">
                  <a:solidFill>
                    <a:srgbClr val="000000"/>
                  </a:solidFill>
                  <a:latin typeface="One Little Font"/>
                </a:rPr>
                <a:t> </a:t>
              </a:r>
              <a:r>
                <a:rPr lang="en-US" sz="2899" dirty="0" err="1">
                  <a:solidFill>
                    <a:srgbClr val="000000"/>
                  </a:solidFill>
                  <a:latin typeface="One Little Font"/>
                </a:rPr>
                <a:t>zarar</a:t>
              </a:r>
              <a:r>
                <a:rPr lang="en-US" sz="2899" dirty="0">
                  <a:solidFill>
                    <a:srgbClr val="000000"/>
                  </a:solidFill>
                  <a:latin typeface="One Little Font"/>
                </a:rPr>
                <a:t> </a:t>
              </a:r>
              <a:r>
                <a:rPr lang="en-US" sz="2899" dirty="0" err="1">
                  <a:solidFill>
                    <a:srgbClr val="000000"/>
                  </a:solidFill>
                  <a:latin typeface="One Little Font"/>
                </a:rPr>
                <a:t>vermesi</a:t>
              </a:r>
              <a:r>
                <a:rPr lang="en-US" sz="2899" dirty="0">
                  <a:solidFill>
                    <a:srgbClr val="000000"/>
                  </a:solidFill>
                  <a:latin typeface="One Little Font"/>
                </a:rPr>
                <a:t> </a:t>
              </a:r>
              <a:r>
                <a:rPr lang="en-US" sz="2899" dirty="0" err="1">
                  <a:solidFill>
                    <a:srgbClr val="000000"/>
                  </a:solidFill>
                  <a:latin typeface="One Little Font"/>
                </a:rPr>
                <a:t>haramdır</a:t>
              </a:r>
              <a:r>
                <a:rPr lang="en-US" sz="2899" dirty="0">
                  <a:solidFill>
                    <a:srgbClr val="000000"/>
                  </a:solidFill>
                  <a:latin typeface="One Little Font"/>
                </a:rPr>
                <a:t>. </a:t>
              </a:r>
              <a:r>
                <a:rPr lang="en-US" sz="2899" dirty="0" err="1">
                  <a:solidFill>
                    <a:srgbClr val="000000"/>
                  </a:solidFill>
                  <a:latin typeface="One Little Font"/>
                </a:rPr>
                <a:t>İhrama</a:t>
              </a:r>
              <a:r>
                <a:rPr lang="en-US" sz="2899" dirty="0">
                  <a:solidFill>
                    <a:srgbClr val="000000"/>
                  </a:solidFill>
                  <a:latin typeface="One Little Font"/>
                </a:rPr>
                <a:t> </a:t>
              </a:r>
              <a:r>
                <a:rPr lang="en-US" sz="2899" dirty="0" err="1">
                  <a:solidFill>
                    <a:srgbClr val="000000"/>
                  </a:solidFill>
                  <a:latin typeface="One Little Font"/>
                </a:rPr>
                <a:t>girip</a:t>
              </a:r>
              <a:r>
                <a:rPr lang="en-US" sz="2899" dirty="0">
                  <a:solidFill>
                    <a:srgbClr val="000000"/>
                  </a:solidFill>
                  <a:latin typeface="One Little Font"/>
                </a:rPr>
                <a:t> hac </a:t>
              </a:r>
              <a:r>
                <a:rPr lang="en-US" sz="2899" dirty="0" err="1">
                  <a:solidFill>
                    <a:srgbClr val="000000"/>
                  </a:solidFill>
                  <a:latin typeface="One Little Font"/>
                </a:rPr>
                <a:t>ibadetini</a:t>
              </a:r>
              <a:r>
                <a:rPr lang="en-US" sz="2899" dirty="0">
                  <a:solidFill>
                    <a:srgbClr val="000000"/>
                  </a:solidFill>
                  <a:latin typeface="One Little Font"/>
                </a:rPr>
                <a:t> </a:t>
              </a:r>
              <a:r>
                <a:rPr lang="en-US" sz="2899" dirty="0" err="1">
                  <a:solidFill>
                    <a:srgbClr val="000000"/>
                  </a:solidFill>
                  <a:latin typeface="One Little Font"/>
                </a:rPr>
                <a:t>yapan</a:t>
              </a:r>
              <a:r>
                <a:rPr lang="en-US" sz="2899" dirty="0">
                  <a:solidFill>
                    <a:srgbClr val="000000"/>
                  </a:solidFill>
                  <a:latin typeface="One Little Font"/>
                </a:rPr>
                <a:t> </a:t>
              </a:r>
              <a:r>
                <a:rPr lang="en-US" sz="2899" dirty="0" err="1">
                  <a:solidFill>
                    <a:srgbClr val="000000"/>
                  </a:solidFill>
                  <a:latin typeface="One Little Font"/>
                </a:rPr>
                <a:t>Müslüman</a:t>
              </a:r>
              <a:r>
                <a:rPr lang="en-US" sz="2899" dirty="0">
                  <a:solidFill>
                    <a:srgbClr val="000000"/>
                  </a:solidFill>
                  <a:latin typeface="One Little Font"/>
                </a:rPr>
                <a:t>, </a:t>
              </a:r>
              <a:r>
                <a:rPr lang="en-US" sz="2899" dirty="0" err="1">
                  <a:solidFill>
                    <a:srgbClr val="000000"/>
                  </a:solidFill>
                  <a:latin typeface="One Little Font"/>
                </a:rPr>
                <a:t>bu</a:t>
              </a:r>
              <a:r>
                <a:rPr lang="en-US" sz="2899" dirty="0">
                  <a:solidFill>
                    <a:srgbClr val="000000"/>
                  </a:solidFill>
                  <a:latin typeface="One Little Font"/>
                </a:rPr>
                <a:t> </a:t>
              </a:r>
              <a:r>
                <a:rPr lang="en-US" sz="2899" dirty="0" err="1">
                  <a:solidFill>
                    <a:srgbClr val="000000"/>
                  </a:solidFill>
                  <a:latin typeface="One Little Font"/>
                </a:rPr>
                <a:t>gibi</a:t>
              </a:r>
              <a:r>
                <a:rPr lang="en-US" sz="2899" dirty="0">
                  <a:solidFill>
                    <a:srgbClr val="000000"/>
                  </a:solidFill>
                  <a:latin typeface="One Little Font"/>
                </a:rPr>
                <a:t> </a:t>
              </a:r>
              <a:r>
                <a:rPr lang="en-US" sz="2899" dirty="0" err="1">
                  <a:solidFill>
                    <a:srgbClr val="000000"/>
                  </a:solidFill>
                  <a:latin typeface="One Little Font"/>
                </a:rPr>
                <a:t>davranışlardan</a:t>
              </a:r>
              <a:r>
                <a:rPr lang="en-US" sz="2899" dirty="0">
                  <a:solidFill>
                    <a:srgbClr val="000000"/>
                  </a:solidFill>
                  <a:latin typeface="One Little Font"/>
                </a:rPr>
                <a:t> </a:t>
              </a:r>
              <a:r>
                <a:rPr lang="en-US" sz="2899" dirty="0" err="1">
                  <a:solidFill>
                    <a:srgbClr val="000000"/>
                  </a:solidFill>
                  <a:latin typeface="One Little Font"/>
                </a:rPr>
                <a:t>uzak</a:t>
              </a:r>
              <a:r>
                <a:rPr lang="en-US" sz="2899" dirty="0">
                  <a:solidFill>
                    <a:srgbClr val="000000"/>
                  </a:solidFill>
                  <a:latin typeface="One Little Font"/>
                </a:rPr>
                <a:t> </a:t>
              </a:r>
              <a:r>
                <a:rPr lang="en-US" sz="2899" dirty="0" err="1">
                  <a:solidFill>
                    <a:srgbClr val="000000"/>
                  </a:solidFill>
                  <a:latin typeface="One Little Font"/>
                </a:rPr>
                <a:t>durmak</a:t>
              </a:r>
              <a:r>
                <a:rPr lang="en-US" sz="2899" dirty="0">
                  <a:solidFill>
                    <a:srgbClr val="000000"/>
                  </a:solidFill>
                  <a:latin typeface="One Little Font"/>
                </a:rPr>
                <a:t> </a:t>
              </a:r>
              <a:r>
                <a:rPr lang="en-US" sz="2899" dirty="0" err="1">
                  <a:solidFill>
                    <a:srgbClr val="000000"/>
                  </a:solidFill>
                  <a:latin typeface="One Little Font"/>
                </a:rPr>
                <a:t>zorundadır</a:t>
              </a:r>
              <a:r>
                <a:rPr lang="en-US" sz="2899" dirty="0">
                  <a:solidFill>
                    <a:srgbClr val="000000"/>
                  </a:solidFill>
                  <a:latin typeface="One Little Font"/>
                </a:rPr>
                <a:t>. Hac </a:t>
              </a:r>
              <a:r>
                <a:rPr lang="en-US" sz="2899" dirty="0" err="1">
                  <a:solidFill>
                    <a:srgbClr val="000000"/>
                  </a:solidFill>
                  <a:latin typeface="One Little Font"/>
                </a:rPr>
                <a:t>sırasında</a:t>
              </a:r>
              <a:r>
                <a:rPr lang="en-US" sz="2899" dirty="0">
                  <a:solidFill>
                    <a:srgbClr val="000000"/>
                  </a:solidFill>
                  <a:latin typeface="One Little Font"/>
                </a:rPr>
                <a:t> </a:t>
              </a:r>
              <a:r>
                <a:rPr lang="en-US" sz="2899" dirty="0" err="1">
                  <a:solidFill>
                    <a:srgbClr val="000000"/>
                  </a:solidFill>
                  <a:latin typeface="One Little Font"/>
                </a:rPr>
                <a:t>erkeklerin</a:t>
              </a:r>
              <a:r>
                <a:rPr lang="en-US" sz="2899" dirty="0">
                  <a:solidFill>
                    <a:srgbClr val="000000"/>
                  </a:solidFill>
                  <a:latin typeface="One Little Font"/>
                </a:rPr>
                <a:t> </a:t>
              </a:r>
              <a:r>
                <a:rPr lang="en-US" sz="2899" dirty="0" err="1">
                  <a:solidFill>
                    <a:srgbClr val="000000"/>
                  </a:solidFill>
                  <a:latin typeface="One Little Font"/>
                </a:rPr>
                <a:t>giydiği</a:t>
              </a:r>
              <a:r>
                <a:rPr lang="en-US" sz="2899" dirty="0">
                  <a:solidFill>
                    <a:srgbClr val="000000"/>
                  </a:solidFill>
                  <a:latin typeface="One Little Font"/>
                </a:rPr>
                <a:t>, </a:t>
              </a:r>
              <a:r>
                <a:rPr lang="en-US" sz="2899" dirty="0" err="1">
                  <a:solidFill>
                    <a:srgbClr val="000000"/>
                  </a:solidFill>
                  <a:latin typeface="One Little Font"/>
                </a:rPr>
                <a:t>dikişsiz</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ve</a:t>
              </a:r>
              <a:r>
                <a:rPr lang="en-US" sz="2899" dirty="0">
                  <a:solidFill>
                    <a:srgbClr val="000000"/>
                  </a:solidFill>
                  <a:latin typeface="One Little Font"/>
                </a:rPr>
                <a:t> </a:t>
              </a:r>
              <a:r>
                <a:rPr lang="en-US" sz="2899" dirty="0" err="1">
                  <a:solidFill>
                    <a:srgbClr val="000000"/>
                  </a:solidFill>
                  <a:latin typeface="One Little Font"/>
                </a:rPr>
                <a:t>iki</a:t>
              </a:r>
              <a:r>
                <a:rPr lang="en-US" sz="2899" dirty="0">
                  <a:solidFill>
                    <a:srgbClr val="000000"/>
                  </a:solidFill>
                  <a:latin typeface="One Little Font"/>
                </a:rPr>
                <a:t> </a:t>
              </a:r>
              <a:r>
                <a:rPr lang="en-US" sz="2899" dirty="0" err="1">
                  <a:solidFill>
                    <a:srgbClr val="000000"/>
                  </a:solidFill>
                  <a:latin typeface="One Little Font"/>
                </a:rPr>
                <a:t>parçadan</a:t>
              </a:r>
              <a:r>
                <a:rPr lang="en-US" sz="2899" dirty="0">
                  <a:solidFill>
                    <a:srgbClr val="000000"/>
                  </a:solidFill>
                  <a:latin typeface="One Little Font"/>
                </a:rPr>
                <a:t> </a:t>
              </a:r>
              <a:r>
                <a:rPr lang="en-US" sz="2899" dirty="0" err="1">
                  <a:solidFill>
                    <a:srgbClr val="000000"/>
                  </a:solidFill>
                  <a:latin typeface="One Little Font"/>
                </a:rPr>
                <a:t>oluşan</a:t>
              </a:r>
              <a:r>
                <a:rPr lang="en-US" sz="2899" dirty="0">
                  <a:solidFill>
                    <a:srgbClr val="000000"/>
                  </a:solidFill>
                  <a:latin typeface="One Little Font"/>
                </a:rPr>
                <a:t> </a:t>
              </a:r>
              <a:r>
                <a:rPr lang="en-US" sz="2899" dirty="0" err="1">
                  <a:solidFill>
                    <a:srgbClr val="000000"/>
                  </a:solidFill>
                  <a:latin typeface="One Little Font"/>
                </a:rPr>
                <a:t>beyaz</a:t>
              </a:r>
              <a:r>
                <a:rPr lang="en-US" sz="2899" dirty="0">
                  <a:solidFill>
                    <a:srgbClr val="000000"/>
                  </a:solidFill>
                  <a:latin typeface="One Little Font"/>
                </a:rPr>
                <a:t> </a:t>
              </a:r>
              <a:r>
                <a:rPr lang="en-US" sz="2899" dirty="0" err="1">
                  <a:solidFill>
                    <a:srgbClr val="000000"/>
                  </a:solidFill>
                  <a:latin typeface="One Little Font"/>
                </a:rPr>
                <a:t>renkli</a:t>
              </a:r>
              <a:r>
                <a:rPr lang="en-US" sz="2899" dirty="0">
                  <a:solidFill>
                    <a:srgbClr val="000000"/>
                  </a:solidFill>
                  <a:latin typeface="One Little Font"/>
                </a:rPr>
                <a:t> </a:t>
              </a:r>
              <a:r>
                <a:rPr lang="en-US" sz="2899" dirty="0" err="1">
                  <a:solidFill>
                    <a:srgbClr val="000000"/>
                  </a:solidFill>
                  <a:latin typeface="One Little Font"/>
                </a:rPr>
                <a:t>giysi</a:t>
              </a:r>
              <a:r>
                <a:rPr lang="en-US" sz="2899" dirty="0">
                  <a:solidFill>
                    <a:srgbClr val="000000"/>
                  </a:solidFill>
                  <a:latin typeface="One Little Font"/>
                </a:rPr>
                <a:t> de ihram </a:t>
              </a:r>
              <a:r>
                <a:rPr lang="en-US" sz="2899" dirty="0" err="1">
                  <a:solidFill>
                    <a:srgbClr val="000000"/>
                  </a:solidFill>
                  <a:latin typeface="One Little Font"/>
                </a:rPr>
                <a:t>olarak</a:t>
              </a:r>
              <a:r>
                <a:rPr lang="en-US" sz="2899" dirty="0">
                  <a:solidFill>
                    <a:srgbClr val="000000"/>
                  </a:solidFill>
                  <a:latin typeface="One Little Font"/>
                </a:rPr>
                <a:t> </a:t>
              </a:r>
              <a:r>
                <a:rPr lang="en-US" sz="2899" dirty="0" err="1">
                  <a:solidFill>
                    <a:srgbClr val="000000"/>
                  </a:solidFill>
                  <a:latin typeface="One Little Font"/>
                </a:rPr>
                <a:t>isimlendirilir</a:t>
              </a:r>
              <a:r>
                <a:rPr lang="en-US" sz="2899" dirty="0">
                  <a:solidFill>
                    <a:srgbClr val="000000"/>
                  </a:solidFill>
                  <a:latin typeface="One Little Font"/>
                </a:rPr>
                <a:t>. </a:t>
              </a:r>
            </a:p>
            <a:p>
              <a:pPr algn="ctr">
                <a:lnSpc>
                  <a:spcPts val="4059"/>
                </a:lnSpc>
              </a:pPr>
              <a:endParaRPr lang="en-US" sz="2899" dirty="0">
                <a:solidFill>
                  <a:srgbClr val="000000"/>
                </a:solidFill>
                <a:latin typeface="One Little Font"/>
              </a:endParaRPr>
            </a:p>
          </p:txBody>
        </p:sp>
      </p:grpSp>
      <p:sp>
        <p:nvSpPr>
          <p:cNvPr id="15" name="Freeform 15"/>
          <p:cNvSpPr/>
          <p:nvPr/>
        </p:nvSpPr>
        <p:spPr>
          <a:xfrm>
            <a:off x="13829153" y="351134"/>
            <a:ext cx="3188587" cy="1913152"/>
          </a:xfrm>
          <a:custGeom>
            <a:avLst/>
            <a:gdLst/>
            <a:ahLst/>
            <a:cxnLst/>
            <a:rect l="l" t="t" r="r" b="b"/>
            <a:pathLst>
              <a:path w="3188587" h="1913152">
                <a:moveTo>
                  <a:pt x="0" y="0"/>
                </a:moveTo>
                <a:lnTo>
                  <a:pt x="3188587" y="0"/>
                </a:lnTo>
                <a:lnTo>
                  <a:pt x="3188587" y="1913152"/>
                </a:lnTo>
                <a:lnTo>
                  <a:pt x="0" y="1913152"/>
                </a:lnTo>
                <a:lnTo>
                  <a:pt x="0" y="0"/>
                </a:lnTo>
                <a:close/>
              </a:path>
            </a:pathLst>
          </a:custGeom>
          <a:blipFill>
            <a:blip r:embed="rId4"/>
            <a:stretch>
              <a:fillRect/>
            </a:stretch>
          </a:blipFill>
        </p:spPr>
        <p:txBody>
          <a:bodyPr/>
          <a:lstStyle/>
          <a:p>
            <a:endParaRPr lang="tr-TR"/>
          </a:p>
        </p:txBody>
      </p:sp>
      <p:sp>
        <p:nvSpPr>
          <p:cNvPr id="16" name="Freeform 16"/>
          <p:cNvSpPr/>
          <p:nvPr/>
        </p:nvSpPr>
        <p:spPr>
          <a:xfrm>
            <a:off x="6318606" y="6161179"/>
            <a:ext cx="5161107" cy="4412746"/>
          </a:xfrm>
          <a:custGeom>
            <a:avLst/>
            <a:gdLst/>
            <a:ahLst/>
            <a:cxnLst/>
            <a:rect l="l" t="t" r="r" b="b"/>
            <a:pathLst>
              <a:path w="5161107" h="4412746">
                <a:moveTo>
                  <a:pt x="0" y="0"/>
                </a:moveTo>
                <a:lnTo>
                  <a:pt x="5161106" y="0"/>
                </a:lnTo>
                <a:lnTo>
                  <a:pt x="5161106" y="4412746"/>
                </a:lnTo>
                <a:lnTo>
                  <a:pt x="0" y="4412746"/>
                </a:lnTo>
                <a:lnTo>
                  <a:pt x="0" y="0"/>
                </a:lnTo>
                <a:close/>
              </a:path>
            </a:pathLst>
          </a:custGeom>
          <a:blipFill>
            <a:blip r:embed="rId5"/>
            <a:stretch>
              <a:fillRect/>
            </a:stretch>
          </a:blipFill>
        </p:spPr>
        <p:txBody>
          <a:bodyPr/>
          <a:lstStyle/>
          <a:p>
            <a:endParaRPr lang="tr-TR"/>
          </a:p>
        </p:txBody>
      </p:sp>
      <p:sp>
        <p:nvSpPr>
          <p:cNvPr id="17" name="TextBox 17"/>
          <p:cNvSpPr txBox="1"/>
          <p:nvPr/>
        </p:nvSpPr>
        <p:spPr>
          <a:xfrm>
            <a:off x="4927169" y="53360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5.Hacca Gitmek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FA097"/>
        </a:solidFill>
        <a:effectLst/>
      </p:bgPr>
    </p:bg>
    <p:spTree>
      <p:nvGrpSpPr>
        <p:cNvPr id="1" name=""/>
        <p:cNvGrpSpPr/>
        <p:nvPr/>
      </p:nvGrpSpPr>
      <p:grpSpPr>
        <a:xfrm>
          <a:off x="0" y="0"/>
          <a:ext cx="0" cy="0"/>
          <a:chOff x="0" y="0"/>
          <a:chExt cx="0" cy="0"/>
        </a:xfrm>
      </p:grpSpPr>
      <p:grpSp>
        <p:nvGrpSpPr>
          <p:cNvPr id="2" name="Group 2"/>
          <p:cNvGrpSpPr/>
          <p:nvPr/>
        </p:nvGrpSpPr>
        <p:grpSpPr>
          <a:xfrm>
            <a:off x="4988318" y="229329"/>
            <a:ext cx="7821682" cy="1538217"/>
            <a:chOff x="0" y="0"/>
            <a:chExt cx="9865186" cy="1940093"/>
          </a:xfrm>
        </p:grpSpPr>
        <p:sp>
          <p:nvSpPr>
            <p:cNvPr id="3" name="Freeform 3"/>
            <p:cNvSpPr/>
            <p:nvPr/>
          </p:nvSpPr>
          <p:spPr>
            <a:xfrm>
              <a:off x="0" y="-4073"/>
              <a:ext cx="9871577" cy="1946696"/>
            </a:xfrm>
            <a:custGeom>
              <a:avLst/>
              <a:gdLst/>
              <a:ahLst/>
              <a:cxnLst/>
              <a:rect l="l" t="t" r="r" b="b"/>
              <a:pathLst>
                <a:path w="9871577" h="1946696">
                  <a:moveTo>
                    <a:pt x="9243799" y="1892218"/>
                  </a:moveTo>
                  <a:cubicBezTo>
                    <a:pt x="9243799" y="1892218"/>
                    <a:pt x="8512925" y="1946696"/>
                    <a:pt x="7195441" y="1944075"/>
                  </a:cubicBezTo>
                  <a:cubicBezTo>
                    <a:pt x="3714815"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254380" y="15681"/>
                    <a:pt x="5912017" y="7673"/>
                  </a:cubicBezTo>
                  <a:cubicBezTo>
                    <a:pt x="8293997" y="0"/>
                    <a:pt x="9010730" y="6979"/>
                    <a:pt x="9010730" y="6979"/>
                  </a:cubicBezTo>
                  <a:cubicBezTo>
                    <a:pt x="9379038" y="14458"/>
                    <a:pt x="9517297" y="42638"/>
                    <a:pt x="9715038" y="165219"/>
                  </a:cubicBezTo>
                  <a:cubicBezTo>
                    <a:pt x="9866054" y="258836"/>
                    <a:pt x="9871577" y="476157"/>
                    <a:pt x="9862437" y="1246352"/>
                  </a:cubicBezTo>
                  <a:cubicBezTo>
                    <a:pt x="9862435" y="1693569"/>
                    <a:pt x="9819652" y="1842156"/>
                    <a:pt x="9243799" y="1892218"/>
                  </a:cubicBezTo>
                  <a:close/>
                </a:path>
              </a:pathLst>
            </a:custGeom>
            <a:solidFill>
              <a:srgbClr val="FFD69C"/>
            </a:solidFill>
          </p:spPr>
          <p:txBody>
            <a:bodyPr/>
            <a:lstStyle/>
            <a:p>
              <a:endParaRPr lang="tr-TR"/>
            </a:p>
          </p:txBody>
        </p:sp>
      </p:grpSp>
      <p:sp>
        <p:nvSpPr>
          <p:cNvPr id="4" name="Freeform 4"/>
          <p:cNvSpPr/>
          <p:nvPr/>
        </p:nvSpPr>
        <p:spPr>
          <a:xfrm rot="-60532">
            <a:off x="5051305" y="517531"/>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708566" y="458735"/>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644887" y="2876568"/>
            <a:ext cx="4957135" cy="6370711"/>
            <a:chOff x="0" y="0"/>
            <a:chExt cx="1305583" cy="1677883"/>
          </a:xfrm>
        </p:grpSpPr>
        <p:sp>
          <p:nvSpPr>
            <p:cNvPr id="7" name="Freeform 7"/>
            <p:cNvSpPr/>
            <p:nvPr/>
          </p:nvSpPr>
          <p:spPr>
            <a:xfrm>
              <a:off x="0" y="0"/>
              <a:ext cx="1305583" cy="1677883"/>
            </a:xfrm>
            <a:custGeom>
              <a:avLst/>
              <a:gdLst/>
              <a:ahLst/>
              <a:cxnLst/>
              <a:rect l="l" t="t" r="r" b="b"/>
              <a:pathLst>
                <a:path w="1305583" h="1677883">
                  <a:moveTo>
                    <a:pt x="0" y="0"/>
                  </a:moveTo>
                  <a:lnTo>
                    <a:pt x="1305583" y="0"/>
                  </a:lnTo>
                  <a:lnTo>
                    <a:pt x="1305583" y="1677883"/>
                  </a:lnTo>
                  <a:lnTo>
                    <a:pt x="0" y="1677883"/>
                  </a:lnTo>
                  <a:close/>
                </a:path>
              </a:pathLst>
            </a:custGeom>
            <a:solidFill>
              <a:srgbClr val="5CE1E6"/>
            </a:solidFill>
          </p:spPr>
          <p:txBody>
            <a:bodyPr/>
            <a:lstStyle/>
            <a:p>
              <a:endParaRPr lang="tr-TR"/>
            </a:p>
          </p:txBody>
        </p:sp>
        <p:sp>
          <p:nvSpPr>
            <p:cNvPr id="8" name="TextBox 8"/>
            <p:cNvSpPr txBox="1"/>
            <p:nvPr/>
          </p:nvSpPr>
          <p:spPr>
            <a:xfrm>
              <a:off x="58660" y="316084"/>
              <a:ext cx="1158058"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Bold"/>
                </a:rPr>
                <a:t>Tavaf</a:t>
              </a:r>
              <a:r>
                <a:rPr lang="en-US" sz="2899" dirty="0">
                  <a:solidFill>
                    <a:srgbClr val="000000"/>
                  </a:solidFill>
                  <a:latin typeface="One Little Font"/>
                </a:rPr>
                <a:t>; </a:t>
              </a:r>
              <a:r>
                <a:rPr lang="en-US" sz="2899" dirty="0" err="1">
                  <a:solidFill>
                    <a:srgbClr val="000000"/>
                  </a:solidFill>
                  <a:latin typeface="One Little Font"/>
                </a:rPr>
                <a:t>Kâbe’nin</a:t>
              </a:r>
              <a:r>
                <a:rPr lang="en-US" sz="2899" dirty="0">
                  <a:solidFill>
                    <a:srgbClr val="000000"/>
                  </a:solidFill>
                  <a:latin typeface="One Little Font"/>
                </a:rPr>
                <a:t> </a:t>
              </a:r>
              <a:r>
                <a:rPr lang="en-US" sz="2899" dirty="0" err="1">
                  <a:solidFill>
                    <a:srgbClr val="000000"/>
                  </a:solidFill>
                  <a:latin typeface="One Little Font"/>
                </a:rPr>
                <a:t>etrafında</a:t>
              </a:r>
              <a:r>
                <a:rPr lang="en-US" sz="2899" dirty="0">
                  <a:solidFill>
                    <a:srgbClr val="000000"/>
                  </a:solidFill>
                  <a:latin typeface="One Little Font"/>
                </a:rPr>
                <a:t> </a:t>
              </a:r>
              <a:r>
                <a:rPr lang="en-US" sz="2899" dirty="0" err="1">
                  <a:solidFill>
                    <a:srgbClr val="000000"/>
                  </a:solidFill>
                  <a:latin typeface="One Little Font"/>
                </a:rPr>
                <a:t>yedi</a:t>
              </a:r>
              <a:r>
                <a:rPr lang="en-US" sz="2899" dirty="0">
                  <a:solidFill>
                    <a:srgbClr val="000000"/>
                  </a:solidFill>
                  <a:latin typeface="One Little Font"/>
                </a:rPr>
                <a:t> </a:t>
              </a:r>
              <a:r>
                <a:rPr lang="en-US" sz="2899" dirty="0" err="1">
                  <a:solidFill>
                    <a:srgbClr val="000000"/>
                  </a:solidFill>
                  <a:latin typeface="One Little Font"/>
                </a:rPr>
                <a:t>kez</a:t>
              </a:r>
              <a:r>
                <a:rPr lang="en-US" sz="2899" dirty="0">
                  <a:solidFill>
                    <a:srgbClr val="000000"/>
                  </a:solidFill>
                  <a:latin typeface="One Little Font"/>
                </a:rPr>
                <a:t> </a:t>
              </a:r>
              <a:r>
                <a:rPr lang="en-US" sz="2899" dirty="0" err="1">
                  <a:solidFill>
                    <a:srgbClr val="000000"/>
                  </a:solidFill>
                  <a:latin typeface="One Little Font"/>
                </a:rPr>
                <a:t>dönmek</a:t>
              </a:r>
              <a:r>
                <a:rPr lang="en-US" sz="2899" dirty="0">
                  <a:solidFill>
                    <a:srgbClr val="000000"/>
                  </a:solidFill>
                  <a:latin typeface="One Little Font"/>
                </a:rPr>
                <a:t> </a:t>
              </a:r>
              <a:r>
                <a:rPr lang="en-US" sz="2899" dirty="0" err="1">
                  <a:solidFill>
                    <a:srgbClr val="000000"/>
                  </a:solidFill>
                  <a:latin typeface="One Little Font"/>
                </a:rPr>
                <a:t>demektir</a:t>
              </a:r>
              <a:r>
                <a:rPr lang="en-US" sz="2899" dirty="0">
                  <a:solidFill>
                    <a:srgbClr val="000000"/>
                  </a:solidFill>
                  <a:latin typeface="One Little Font"/>
                </a:rPr>
                <a:t>.</a:t>
              </a:r>
            </a:p>
            <a:p>
              <a:pPr algn="ctr">
                <a:lnSpc>
                  <a:spcPts val="4059"/>
                </a:lnSpc>
              </a:pPr>
              <a:r>
                <a:rPr lang="en-US" sz="2899" dirty="0">
                  <a:solidFill>
                    <a:srgbClr val="000000"/>
                  </a:solidFill>
                  <a:latin typeface="One Little Font"/>
                </a:rPr>
                <a:t> </a:t>
              </a:r>
              <a:r>
                <a:rPr lang="en-US" sz="2899" dirty="0" err="1">
                  <a:solidFill>
                    <a:srgbClr val="000000"/>
                  </a:solidFill>
                  <a:latin typeface="One Little Font Bold"/>
                </a:rPr>
                <a:t>Sa’y;</a:t>
              </a:r>
              <a:r>
                <a:rPr lang="en-US" sz="2899" dirty="0" err="1">
                  <a:solidFill>
                    <a:srgbClr val="000000"/>
                  </a:solidFill>
                  <a:latin typeface="One Little Font"/>
                </a:rPr>
                <a:t>Safa</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Merve </a:t>
              </a:r>
              <a:r>
                <a:rPr lang="en-US" sz="2899" dirty="0" err="1">
                  <a:solidFill>
                    <a:srgbClr val="000000"/>
                  </a:solidFill>
                  <a:latin typeface="One Little Font"/>
                </a:rPr>
                <a:t>tepeleri</a:t>
              </a:r>
              <a:r>
                <a:rPr lang="en-US" sz="2899" dirty="0">
                  <a:solidFill>
                    <a:srgbClr val="000000"/>
                  </a:solidFill>
                  <a:latin typeface="One Little Font"/>
                </a:rPr>
                <a:t> </a:t>
              </a:r>
              <a:r>
                <a:rPr lang="en-US" sz="2899" dirty="0" err="1">
                  <a:solidFill>
                    <a:srgbClr val="000000"/>
                  </a:solidFill>
                  <a:latin typeface="One Little Font"/>
                </a:rPr>
                <a:t>arasında</a:t>
              </a:r>
              <a:r>
                <a:rPr lang="en-US" sz="2899" dirty="0">
                  <a:solidFill>
                    <a:srgbClr val="000000"/>
                  </a:solidFill>
                  <a:latin typeface="One Little Font"/>
                </a:rPr>
                <a:t> </a:t>
              </a:r>
              <a:r>
                <a:rPr lang="en-US" sz="2899" dirty="0" err="1">
                  <a:solidFill>
                    <a:srgbClr val="000000"/>
                  </a:solidFill>
                  <a:latin typeface="One Little Font"/>
                </a:rPr>
                <a:t>hızlı</a:t>
              </a:r>
              <a:r>
                <a:rPr lang="en-US" sz="2899" dirty="0">
                  <a:solidFill>
                    <a:srgbClr val="000000"/>
                  </a:solidFill>
                  <a:latin typeface="One Little Font"/>
                </a:rPr>
                <a:t> </a:t>
              </a:r>
              <a:r>
                <a:rPr lang="en-US" sz="2899" dirty="0" err="1">
                  <a:solidFill>
                    <a:srgbClr val="000000"/>
                  </a:solidFill>
                  <a:latin typeface="One Little Font"/>
                </a:rPr>
                <a:t>adımlarla</a:t>
              </a:r>
              <a:r>
                <a:rPr lang="en-US" sz="2899" dirty="0">
                  <a:solidFill>
                    <a:srgbClr val="000000"/>
                  </a:solidFill>
                  <a:latin typeface="One Little Font"/>
                </a:rPr>
                <a:t> </a:t>
              </a:r>
              <a:r>
                <a:rPr lang="en-US" sz="2899" dirty="0" err="1">
                  <a:solidFill>
                    <a:srgbClr val="000000"/>
                  </a:solidFill>
                  <a:latin typeface="One Little Font"/>
                </a:rPr>
                <a:t>yedi</a:t>
              </a:r>
              <a:r>
                <a:rPr lang="en-US" sz="2899" dirty="0">
                  <a:solidFill>
                    <a:srgbClr val="000000"/>
                  </a:solidFill>
                  <a:latin typeface="One Little Font"/>
                </a:rPr>
                <a:t> </a:t>
              </a:r>
              <a:r>
                <a:rPr lang="en-US" sz="2899" dirty="0" err="1">
                  <a:solidFill>
                    <a:srgbClr val="000000"/>
                  </a:solidFill>
                  <a:latin typeface="One Little Font"/>
                </a:rPr>
                <a:t>kez</a:t>
              </a:r>
              <a:r>
                <a:rPr lang="en-US" sz="2899" dirty="0">
                  <a:solidFill>
                    <a:srgbClr val="000000"/>
                  </a:solidFill>
                  <a:latin typeface="One Little Font"/>
                </a:rPr>
                <a:t> </a:t>
              </a:r>
              <a:r>
                <a:rPr lang="en-US" sz="2899" dirty="0" err="1">
                  <a:solidFill>
                    <a:srgbClr val="000000"/>
                  </a:solidFill>
                  <a:latin typeface="One Little Font"/>
                </a:rPr>
                <a:t>gidip</a:t>
              </a:r>
              <a:r>
                <a:rPr lang="en-US" sz="2899" dirty="0">
                  <a:solidFill>
                    <a:srgbClr val="000000"/>
                  </a:solidFill>
                  <a:latin typeface="One Little Font"/>
                </a:rPr>
                <a:t> </a:t>
              </a:r>
              <a:r>
                <a:rPr lang="en-US" sz="2899" dirty="0" err="1">
                  <a:solidFill>
                    <a:srgbClr val="000000"/>
                  </a:solidFill>
                  <a:latin typeface="One Little Font"/>
                </a:rPr>
                <a:t>gelmek</a:t>
              </a:r>
              <a:r>
                <a:rPr lang="en-US" sz="2899" dirty="0">
                  <a:solidFill>
                    <a:srgbClr val="000000"/>
                  </a:solidFill>
                  <a:latin typeface="One Little Font"/>
                </a:rPr>
                <a:t> </a:t>
              </a:r>
              <a:r>
                <a:rPr lang="en-US" sz="2899" dirty="0" err="1">
                  <a:solidFill>
                    <a:srgbClr val="000000"/>
                  </a:solidFill>
                  <a:latin typeface="One Little Font"/>
                </a:rPr>
                <a:t>demektir</a:t>
              </a:r>
              <a:r>
                <a:rPr lang="en-US" sz="2899" dirty="0">
                  <a:solidFill>
                    <a:srgbClr val="000000"/>
                  </a:solidFill>
                  <a:latin typeface="One Little Font"/>
                </a:rPr>
                <a:t>. </a:t>
              </a:r>
              <a:r>
                <a:rPr lang="en-US" sz="2899" dirty="0" err="1">
                  <a:solidFill>
                    <a:srgbClr val="000000"/>
                  </a:solidFill>
                  <a:latin typeface="One Little Font"/>
                </a:rPr>
                <a:t>Sa’y</a:t>
              </a:r>
              <a:r>
                <a:rPr lang="en-US" sz="2899" dirty="0">
                  <a:solidFill>
                    <a:srgbClr val="000000"/>
                  </a:solidFill>
                  <a:latin typeface="One Little Font"/>
                </a:rPr>
                <a:t>,</a:t>
              </a:r>
            </a:p>
            <a:p>
              <a:pPr algn="ctr">
                <a:lnSpc>
                  <a:spcPts val="4059"/>
                </a:lnSpc>
              </a:pPr>
              <a:r>
                <a:rPr lang="en-US" sz="2899" dirty="0" err="1">
                  <a:solidFill>
                    <a:srgbClr val="000000"/>
                  </a:solidFill>
                  <a:latin typeface="One Little Font"/>
                </a:rPr>
                <a:t>Safa’dan</a:t>
              </a:r>
              <a:r>
                <a:rPr lang="en-US" sz="2899" dirty="0">
                  <a:solidFill>
                    <a:srgbClr val="000000"/>
                  </a:solidFill>
                  <a:latin typeface="One Little Font"/>
                </a:rPr>
                <a:t> </a:t>
              </a:r>
              <a:r>
                <a:rPr lang="en-US" sz="2899" dirty="0" err="1">
                  <a:solidFill>
                    <a:srgbClr val="000000"/>
                  </a:solidFill>
                  <a:latin typeface="One Little Font"/>
                </a:rPr>
                <a:t>Merve’ye</a:t>
              </a:r>
              <a:r>
                <a:rPr lang="en-US" sz="2899" dirty="0">
                  <a:solidFill>
                    <a:srgbClr val="000000"/>
                  </a:solidFill>
                  <a:latin typeface="One Little Font"/>
                </a:rPr>
                <a:t> </a:t>
              </a:r>
              <a:r>
                <a:rPr lang="en-US" sz="2899" dirty="0" err="1">
                  <a:solidFill>
                    <a:srgbClr val="000000"/>
                  </a:solidFill>
                  <a:latin typeface="One Little Font"/>
                </a:rPr>
                <a:t>dört</a:t>
              </a:r>
              <a:r>
                <a:rPr lang="en-US" sz="2899" dirty="0">
                  <a:solidFill>
                    <a:srgbClr val="000000"/>
                  </a:solidFill>
                  <a:latin typeface="One Little Font"/>
                </a:rPr>
                <a:t> </a:t>
              </a:r>
              <a:r>
                <a:rPr lang="en-US" sz="2899" dirty="0" err="1">
                  <a:solidFill>
                    <a:srgbClr val="000000"/>
                  </a:solidFill>
                  <a:latin typeface="One Little Font"/>
                </a:rPr>
                <a:t>kez</a:t>
              </a:r>
              <a:r>
                <a:rPr lang="en-US" sz="2899" dirty="0">
                  <a:solidFill>
                    <a:srgbClr val="000000"/>
                  </a:solidFill>
                  <a:latin typeface="One Little Font"/>
                </a:rPr>
                <a:t> </a:t>
              </a:r>
              <a:r>
                <a:rPr lang="en-US" sz="2899" dirty="0" err="1">
                  <a:solidFill>
                    <a:srgbClr val="000000"/>
                  </a:solidFill>
                  <a:latin typeface="One Little Font"/>
                </a:rPr>
                <a:t>gidip</a:t>
              </a:r>
              <a:r>
                <a:rPr lang="en-US" sz="2899" dirty="0">
                  <a:solidFill>
                    <a:srgbClr val="000000"/>
                  </a:solidFill>
                  <a:latin typeface="One Little Font"/>
                </a:rPr>
                <a:t> </a:t>
              </a:r>
              <a:r>
                <a:rPr lang="en-US" sz="2899" dirty="0" err="1">
                  <a:solidFill>
                    <a:srgbClr val="000000"/>
                  </a:solidFill>
                  <a:latin typeface="One Little Font"/>
                </a:rPr>
                <a:t>Merve’den</a:t>
              </a:r>
              <a:r>
                <a:rPr lang="en-US" sz="2899" dirty="0">
                  <a:solidFill>
                    <a:srgbClr val="000000"/>
                  </a:solidFill>
                  <a:latin typeface="One Little Font"/>
                </a:rPr>
                <a:t> </a:t>
              </a:r>
              <a:r>
                <a:rPr lang="en-US" sz="2899" dirty="0" err="1">
                  <a:solidFill>
                    <a:srgbClr val="000000"/>
                  </a:solidFill>
                  <a:latin typeface="One Little Font"/>
                </a:rPr>
                <a:t>Safa’ya</a:t>
              </a:r>
              <a:r>
                <a:rPr lang="en-US" sz="2899" dirty="0">
                  <a:solidFill>
                    <a:srgbClr val="000000"/>
                  </a:solidFill>
                  <a:latin typeface="One Little Font"/>
                </a:rPr>
                <a:t> </a:t>
              </a:r>
              <a:r>
                <a:rPr lang="en-US" sz="2899" dirty="0" err="1">
                  <a:solidFill>
                    <a:srgbClr val="000000"/>
                  </a:solidFill>
                  <a:latin typeface="One Little Font"/>
                </a:rPr>
                <a:t>üç</a:t>
              </a:r>
              <a:r>
                <a:rPr lang="en-US" sz="2899" dirty="0">
                  <a:solidFill>
                    <a:srgbClr val="000000"/>
                  </a:solidFill>
                  <a:latin typeface="One Little Font"/>
                </a:rPr>
                <a:t> </a:t>
              </a:r>
              <a:r>
                <a:rPr lang="en-US" sz="2899" dirty="0" err="1">
                  <a:solidFill>
                    <a:srgbClr val="000000"/>
                  </a:solidFill>
                  <a:latin typeface="One Little Font"/>
                </a:rPr>
                <a:t>kez</a:t>
              </a:r>
              <a:r>
                <a:rPr lang="en-US" sz="2899" dirty="0">
                  <a:solidFill>
                    <a:srgbClr val="000000"/>
                  </a:solidFill>
                  <a:latin typeface="One Little Font"/>
                </a:rPr>
                <a:t> </a:t>
              </a:r>
              <a:r>
                <a:rPr lang="en-US" sz="2899" dirty="0" err="1">
                  <a:solidFill>
                    <a:srgbClr val="000000"/>
                  </a:solidFill>
                  <a:latin typeface="One Little Font"/>
                </a:rPr>
                <a:t>gelinerek</a:t>
              </a:r>
              <a:r>
                <a:rPr lang="en-US" sz="2899" dirty="0">
                  <a:solidFill>
                    <a:srgbClr val="000000"/>
                  </a:solidFill>
                  <a:latin typeface="One Little Font"/>
                </a:rPr>
                <a:t> </a:t>
              </a:r>
              <a:r>
                <a:rPr lang="en-US" sz="2899" dirty="0" err="1">
                  <a:solidFill>
                    <a:srgbClr val="000000"/>
                  </a:solidFill>
                  <a:latin typeface="One Little Font"/>
                </a:rPr>
                <a:t>yerine</a:t>
              </a:r>
              <a:r>
                <a:rPr lang="en-US" sz="2899" dirty="0">
                  <a:solidFill>
                    <a:srgbClr val="000000"/>
                  </a:solidFill>
                  <a:latin typeface="One Little Font"/>
                </a:rPr>
                <a:t> </a:t>
              </a:r>
              <a:r>
                <a:rPr lang="en-US" sz="2899" dirty="0" err="1">
                  <a:solidFill>
                    <a:srgbClr val="000000"/>
                  </a:solidFill>
                  <a:latin typeface="One Little Font"/>
                </a:rPr>
                <a:t>getirilir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grpSp>
        <p:nvGrpSpPr>
          <p:cNvPr id="9" name="Group 9"/>
          <p:cNvGrpSpPr/>
          <p:nvPr/>
        </p:nvGrpSpPr>
        <p:grpSpPr>
          <a:xfrm>
            <a:off x="6237209" y="3165330"/>
            <a:ext cx="5607633" cy="4925593"/>
            <a:chOff x="19767" y="237312"/>
            <a:chExt cx="1476907" cy="1297276"/>
          </a:xfrm>
        </p:grpSpPr>
        <p:sp>
          <p:nvSpPr>
            <p:cNvPr id="10" name="Freeform 10"/>
            <p:cNvSpPr/>
            <p:nvPr/>
          </p:nvSpPr>
          <p:spPr>
            <a:xfrm>
              <a:off x="19767" y="237312"/>
              <a:ext cx="1476907" cy="1297276"/>
            </a:xfrm>
            <a:custGeom>
              <a:avLst/>
              <a:gdLst/>
              <a:ahLst/>
              <a:cxnLst/>
              <a:rect l="l" t="t" r="r" b="b"/>
              <a:pathLst>
                <a:path w="1476907" h="1297276">
                  <a:moveTo>
                    <a:pt x="0" y="0"/>
                  </a:moveTo>
                  <a:lnTo>
                    <a:pt x="1476907" y="0"/>
                  </a:lnTo>
                  <a:lnTo>
                    <a:pt x="1476907" y="1297276"/>
                  </a:lnTo>
                  <a:lnTo>
                    <a:pt x="0" y="1297276"/>
                  </a:lnTo>
                  <a:close/>
                </a:path>
              </a:pathLst>
            </a:custGeom>
            <a:solidFill>
              <a:srgbClr val="BCC6CC"/>
            </a:solidFill>
          </p:spPr>
          <p:txBody>
            <a:bodyPr/>
            <a:lstStyle/>
            <a:p>
              <a:endParaRPr lang="tr-TR"/>
            </a:p>
          </p:txBody>
        </p:sp>
        <p:sp>
          <p:nvSpPr>
            <p:cNvPr id="11" name="TextBox 11"/>
            <p:cNvSpPr txBox="1"/>
            <p:nvPr/>
          </p:nvSpPr>
          <p:spPr>
            <a:xfrm>
              <a:off x="64070" y="450975"/>
              <a:ext cx="1387415" cy="8699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Bold"/>
                </a:rPr>
                <a:t>Vakfe</a:t>
              </a:r>
              <a:r>
                <a:rPr lang="en-US" sz="2899" dirty="0">
                  <a:solidFill>
                    <a:srgbClr val="000000"/>
                  </a:solidFill>
                  <a:latin typeface="One Little Font Bold"/>
                </a:rPr>
                <a:t> </a:t>
              </a:r>
              <a:r>
                <a:rPr lang="en-US" sz="2899" dirty="0" err="1">
                  <a:solidFill>
                    <a:srgbClr val="000000"/>
                  </a:solidFill>
                  <a:latin typeface="One Little Font"/>
                </a:rPr>
                <a:t>ise</a:t>
              </a:r>
              <a:r>
                <a:rPr lang="en-US" sz="2899" dirty="0">
                  <a:solidFill>
                    <a:srgbClr val="000000"/>
                  </a:solidFill>
                  <a:latin typeface="One Little Font"/>
                </a:rPr>
                <a:t> </a:t>
              </a:r>
              <a:r>
                <a:rPr lang="en-US" sz="2899" dirty="0" err="1">
                  <a:solidFill>
                    <a:srgbClr val="000000"/>
                  </a:solidFill>
                  <a:latin typeface="One Little Font"/>
                </a:rPr>
                <a:t>haccın</a:t>
              </a:r>
              <a:r>
                <a:rPr lang="en-US" sz="2899" dirty="0">
                  <a:solidFill>
                    <a:srgbClr val="000000"/>
                  </a:solidFill>
                  <a:latin typeface="One Little Font"/>
                </a:rPr>
                <a:t> </a:t>
              </a:r>
              <a:r>
                <a:rPr lang="en-US" sz="2899" dirty="0" err="1">
                  <a:solidFill>
                    <a:srgbClr val="000000"/>
                  </a:solidFill>
                  <a:latin typeface="One Little Font"/>
                </a:rPr>
                <a:t>farzlarından</a:t>
              </a:r>
              <a:r>
                <a:rPr lang="en-US" sz="2899" dirty="0">
                  <a:solidFill>
                    <a:srgbClr val="000000"/>
                  </a:solidFill>
                  <a:latin typeface="One Little Font"/>
                </a:rPr>
                <a:t> </a:t>
              </a:r>
              <a:r>
                <a:rPr lang="en-US" sz="2899" dirty="0" err="1">
                  <a:solidFill>
                    <a:srgbClr val="000000"/>
                  </a:solidFill>
                  <a:latin typeface="One Little Font"/>
                </a:rPr>
                <a:t>birisi</a:t>
              </a:r>
              <a:r>
                <a:rPr lang="en-US" sz="2899" dirty="0">
                  <a:solidFill>
                    <a:srgbClr val="000000"/>
                  </a:solidFill>
                  <a:latin typeface="One Little Font"/>
                </a:rPr>
                <a:t> </a:t>
              </a:r>
              <a:r>
                <a:rPr lang="en-US" sz="2899" dirty="0" err="1">
                  <a:solidFill>
                    <a:srgbClr val="000000"/>
                  </a:solidFill>
                  <a:latin typeface="One Little Font"/>
                </a:rPr>
                <a:t>olarak</a:t>
              </a:r>
              <a:r>
                <a:rPr lang="en-US" sz="2899" dirty="0">
                  <a:solidFill>
                    <a:srgbClr val="000000"/>
                  </a:solidFill>
                  <a:latin typeface="One Little Font"/>
                </a:rPr>
                <a:t> </a:t>
              </a:r>
              <a:r>
                <a:rPr lang="en-US" sz="2899" dirty="0" err="1">
                  <a:solidFill>
                    <a:srgbClr val="000000"/>
                  </a:solidFill>
                  <a:latin typeface="One Little Font"/>
                </a:rPr>
                <a:t>Mekke’nin</a:t>
              </a:r>
              <a:r>
                <a:rPr lang="en-US" sz="2899" dirty="0">
                  <a:solidFill>
                    <a:srgbClr val="000000"/>
                  </a:solidFill>
                  <a:latin typeface="One Little Font"/>
                </a:rPr>
                <a:t> Arafat </a:t>
              </a:r>
              <a:r>
                <a:rPr lang="en-US" sz="2899" dirty="0" err="1">
                  <a:solidFill>
                    <a:srgbClr val="000000"/>
                  </a:solidFill>
                  <a:latin typeface="One Little Font"/>
                </a:rPr>
                <a:t>denilen</a:t>
              </a:r>
              <a:r>
                <a:rPr lang="en-US" sz="2899" dirty="0">
                  <a:solidFill>
                    <a:srgbClr val="000000"/>
                  </a:solidFill>
                  <a:latin typeface="One Little Font"/>
                </a:rPr>
                <a:t> </a:t>
              </a:r>
              <a:r>
                <a:rPr lang="en-US" sz="2899" dirty="0" err="1">
                  <a:solidFill>
                    <a:srgbClr val="000000"/>
                  </a:solidFill>
                  <a:latin typeface="One Little Font"/>
                </a:rPr>
                <a:t>bölgesinde</a:t>
              </a:r>
              <a:r>
                <a:rPr lang="en-US" sz="2899" dirty="0">
                  <a:solidFill>
                    <a:srgbClr val="000000"/>
                  </a:solidFill>
                  <a:latin typeface="One Little Font"/>
                </a:rPr>
                <a:t> </a:t>
              </a:r>
              <a:r>
                <a:rPr lang="en-US" sz="2899" dirty="0" err="1">
                  <a:solidFill>
                    <a:srgbClr val="000000"/>
                  </a:solidFill>
                  <a:latin typeface="One Little Font"/>
                </a:rPr>
                <a:t>Zilhicce’nin</a:t>
              </a:r>
              <a:endParaRPr lang="en-US" sz="2899" dirty="0">
                <a:solidFill>
                  <a:srgbClr val="000000"/>
                </a:solidFill>
                <a:latin typeface="One Little Font"/>
              </a:endParaRPr>
            </a:p>
            <a:p>
              <a:pPr algn="ctr">
                <a:lnSpc>
                  <a:spcPts val="4059"/>
                </a:lnSpc>
              </a:pPr>
              <a:r>
                <a:rPr lang="en-US" sz="2899" dirty="0" err="1">
                  <a:solidFill>
                    <a:srgbClr val="000000"/>
                  </a:solidFill>
                  <a:latin typeface="One Little Font"/>
                </a:rPr>
                <a:t>dokuzuncu</a:t>
              </a:r>
              <a:r>
                <a:rPr lang="en-US" sz="2899" dirty="0">
                  <a:solidFill>
                    <a:srgbClr val="000000"/>
                  </a:solidFill>
                  <a:latin typeface="One Little Font"/>
                </a:rPr>
                <a:t> </a:t>
              </a:r>
              <a:r>
                <a:rPr lang="en-US" sz="2899" dirty="0" err="1">
                  <a:solidFill>
                    <a:srgbClr val="000000"/>
                  </a:solidFill>
                  <a:latin typeface="One Little Font"/>
                </a:rPr>
                <a:t>gününe</a:t>
              </a:r>
              <a:r>
                <a:rPr lang="en-US" sz="2899" dirty="0">
                  <a:solidFill>
                    <a:srgbClr val="000000"/>
                  </a:solidFill>
                  <a:latin typeface="One Little Font"/>
                </a:rPr>
                <a:t> </a:t>
              </a:r>
              <a:r>
                <a:rPr lang="en-US" sz="2899" dirty="0" err="1">
                  <a:solidFill>
                    <a:srgbClr val="000000"/>
                  </a:solidFill>
                  <a:latin typeface="One Little Font"/>
                </a:rPr>
                <a:t>rastlayan</a:t>
              </a:r>
              <a:r>
                <a:rPr lang="en-US" sz="2899" dirty="0">
                  <a:solidFill>
                    <a:srgbClr val="000000"/>
                  </a:solidFill>
                  <a:latin typeface="One Little Font"/>
                </a:rPr>
                <a:t> </a:t>
              </a:r>
              <a:r>
                <a:rPr lang="en-US" sz="2899" dirty="0" err="1">
                  <a:solidFill>
                    <a:srgbClr val="000000"/>
                  </a:solidFill>
                  <a:latin typeface="One Little Font"/>
                </a:rPr>
                <a:t>arife</a:t>
              </a:r>
              <a:r>
                <a:rPr lang="en-US" sz="2899" dirty="0">
                  <a:solidFill>
                    <a:srgbClr val="000000"/>
                  </a:solidFill>
                  <a:latin typeface="One Little Font"/>
                </a:rPr>
                <a:t> </a:t>
              </a:r>
              <a:r>
                <a:rPr lang="en-US" sz="2899" dirty="0" err="1">
                  <a:solidFill>
                    <a:srgbClr val="000000"/>
                  </a:solidFill>
                  <a:latin typeface="One Little Font"/>
                </a:rPr>
                <a:t>günü</a:t>
              </a:r>
              <a:r>
                <a:rPr lang="en-US" sz="2899" dirty="0">
                  <a:solidFill>
                    <a:srgbClr val="000000"/>
                  </a:solidFill>
                  <a:latin typeface="One Little Font"/>
                </a:rPr>
                <a:t> </a:t>
              </a:r>
              <a:r>
                <a:rPr lang="en-US" sz="2899" dirty="0" err="1">
                  <a:solidFill>
                    <a:srgbClr val="000000"/>
                  </a:solidFill>
                  <a:latin typeface="One Little Font"/>
                </a:rPr>
                <a:t>öğle</a:t>
              </a:r>
              <a:r>
                <a:rPr lang="en-US" sz="2899" dirty="0">
                  <a:solidFill>
                    <a:srgbClr val="000000"/>
                  </a:solidFill>
                  <a:latin typeface="One Little Font"/>
                </a:rPr>
                <a:t> </a:t>
              </a:r>
              <a:r>
                <a:rPr lang="en-US" sz="2899" dirty="0" err="1">
                  <a:solidFill>
                    <a:srgbClr val="000000"/>
                  </a:solidFill>
                  <a:latin typeface="One Little Font"/>
                </a:rPr>
                <a:t>vaktinden</a:t>
              </a:r>
              <a:r>
                <a:rPr lang="en-US" sz="2899" dirty="0">
                  <a:solidFill>
                    <a:srgbClr val="000000"/>
                  </a:solidFill>
                  <a:latin typeface="One Little Font"/>
                </a:rPr>
                <a:t> </a:t>
              </a:r>
              <a:r>
                <a:rPr lang="en-US" sz="2899" dirty="0" err="1">
                  <a:solidFill>
                    <a:srgbClr val="000000"/>
                  </a:solidFill>
                  <a:latin typeface="One Little Font"/>
                </a:rPr>
                <a:t>Kurban</a:t>
              </a:r>
              <a:r>
                <a:rPr lang="en-US" sz="2899" dirty="0">
                  <a:solidFill>
                    <a:srgbClr val="000000"/>
                  </a:solidFill>
                  <a:latin typeface="One Little Font"/>
                </a:rPr>
                <a:t> </a:t>
              </a:r>
              <a:r>
                <a:rPr lang="en-US" sz="2899" dirty="0" err="1">
                  <a:solidFill>
                    <a:srgbClr val="000000"/>
                  </a:solidFill>
                  <a:latin typeface="One Little Font"/>
                </a:rPr>
                <a:t>Bayramı’nın</a:t>
              </a:r>
              <a:r>
                <a:rPr lang="en-US" sz="2899" dirty="0">
                  <a:solidFill>
                    <a:srgbClr val="000000"/>
                  </a:solidFill>
                  <a:latin typeface="One Little Font"/>
                </a:rPr>
                <a:t> ilk</a:t>
              </a:r>
            </a:p>
            <a:p>
              <a:pPr algn="ctr">
                <a:lnSpc>
                  <a:spcPts val="4059"/>
                </a:lnSpc>
              </a:pPr>
              <a:r>
                <a:rPr lang="en-US" sz="2899" dirty="0" err="1">
                  <a:solidFill>
                    <a:srgbClr val="000000"/>
                  </a:solidFill>
                  <a:latin typeface="One Little Font"/>
                </a:rPr>
                <a:t>günü</a:t>
              </a:r>
              <a:r>
                <a:rPr lang="en-US" sz="2899" dirty="0">
                  <a:solidFill>
                    <a:srgbClr val="000000"/>
                  </a:solidFill>
                  <a:latin typeface="One Little Font"/>
                </a:rPr>
                <a:t> </a:t>
              </a:r>
              <a:r>
                <a:rPr lang="en-US" sz="2899" dirty="0" err="1">
                  <a:solidFill>
                    <a:srgbClr val="000000"/>
                  </a:solidFill>
                  <a:latin typeface="One Little Font"/>
                </a:rPr>
                <a:t>güneş</a:t>
              </a:r>
              <a:r>
                <a:rPr lang="en-US" sz="2899" dirty="0">
                  <a:solidFill>
                    <a:srgbClr val="000000"/>
                  </a:solidFill>
                  <a:latin typeface="One Little Font"/>
                </a:rPr>
                <a:t> </a:t>
              </a:r>
              <a:r>
                <a:rPr lang="en-US" sz="2899" dirty="0" err="1">
                  <a:solidFill>
                    <a:srgbClr val="000000"/>
                  </a:solidFill>
                  <a:latin typeface="One Little Font"/>
                </a:rPr>
                <a:t>doğuncaya</a:t>
              </a:r>
              <a:r>
                <a:rPr lang="en-US" sz="2899" dirty="0">
                  <a:solidFill>
                    <a:srgbClr val="000000"/>
                  </a:solidFill>
                  <a:latin typeface="One Little Font"/>
                </a:rPr>
                <a:t> </a:t>
              </a:r>
              <a:r>
                <a:rPr lang="en-US" sz="2899" dirty="0" err="1">
                  <a:solidFill>
                    <a:srgbClr val="000000"/>
                  </a:solidFill>
                  <a:latin typeface="One Little Font"/>
                </a:rPr>
                <a:t>kadar</a:t>
              </a:r>
              <a:r>
                <a:rPr lang="en-US" sz="2899" dirty="0">
                  <a:solidFill>
                    <a:srgbClr val="000000"/>
                  </a:solidFill>
                  <a:latin typeface="One Little Font"/>
                </a:rPr>
                <a:t> </a:t>
              </a:r>
              <a:r>
                <a:rPr lang="en-US" sz="2899" dirty="0" err="1">
                  <a:solidFill>
                    <a:srgbClr val="000000"/>
                  </a:solidFill>
                  <a:latin typeface="One Little Font"/>
                </a:rPr>
                <a:t>bir</a:t>
              </a:r>
              <a:r>
                <a:rPr lang="en-US" sz="2899" dirty="0">
                  <a:solidFill>
                    <a:srgbClr val="000000"/>
                  </a:solidFill>
                  <a:latin typeface="One Little Font"/>
                </a:rPr>
                <a:t> </a:t>
              </a:r>
              <a:r>
                <a:rPr lang="en-US" sz="2899" dirty="0" err="1">
                  <a:solidFill>
                    <a:srgbClr val="000000"/>
                  </a:solidFill>
                  <a:latin typeface="One Little Font"/>
                </a:rPr>
                <a:t>müddet</a:t>
              </a:r>
              <a:r>
                <a:rPr lang="en-US" sz="2899" dirty="0">
                  <a:solidFill>
                    <a:srgbClr val="000000"/>
                  </a:solidFill>
                  <a:latin typeface="One Little Font"/>
                </a:rPr>
                <a:t> </a:t>
              </a:r>
              <a:r>
                <a:rPr lang="en-US" sz="2899" dirty="0" err="1">
                  <a:solidFill>
                    <a:srgbClr val="000000"/>
                  </a:solidFill>
                  <a:latin typeface="One Little Font"/>
                </a:rPr>
                <a:t>beklemek</a:t>
              </a:r>
              <a:r>
                <a:rPr lang="en-US" sz="2899" dirty="0">
                  <a:solidFill>
                    <a:srgbClr val="000000"/>
                  </a:solidFill>
                  <a:latin typeface="One Little Font"/>
                </a:rPr>
                <a:t> </a:t>
              </a:r>
              <a:r>
                <a:rPr lang="en-US" sz="2899" dirty="0" err="1">
                  <a:solidFill>
                    <a:srgbClr val="000000"/>
                  </a:solidFill>
                  <a:latin typeface="One Little Font"/>
                </a:rPr>
                <a:t>suretiyle</a:t>
              </a:r>
              <a:r>
                <a:rPr lang="en-US" sz="2899" dirty="0">
                  <a:solidFill>
                    <a:srgbClr val="000000"/>
                  </a:solidFill>
                  <a:latin typeface="One Little Font"/>
                </a:rPr>
                <a:t> </a:t>
              </a:r>
              <a:r>
                <a:rPr lang="en-US" sz="2899" dirty="0" err="1">
                  <a:solidFill>
                    <a:srgbClr val="000000"/>
                  </a:solidFill>
                  <a:latin typeface="One Little Font"/>
                </a:rPr>
                <a:t>yapılır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sp>
        <p:nvSpPr>
          <p:cNvPr id="12" name="Freeform 12"/>
          <p:cNvSpPr/>
          <p:nvPr/>
        </p:nvSpPr>
        <p:spPr>
          <a:xfrm>
            <a:off x="13455247" y="7659591"/>
            <a:ext cx="3188587" cy="1913152"/>
          </a:xfrm>
          <a:custGeom>
            <a:avLst/>
            <a:gdLst/>
            <a:ahLst/>
            <a:cxnLst/>
            <a:rect l="l" t="t" r="r" b="b"/>
            <a:pathLst>
              <a:path w="3188587" h="1913152">
                <a:moveTo>
                  <a:pt x="0" y="0"/>
                </a:moveTo>
                <a:lnTo>
                  <a:pt x="3188587" y="0"/>
                </a:lnTo>
                <a:lnTo>
                  <a:pt x="3188587" y="1913152"/>
                </a:lnTo>
                <a:lnTo>
                  <a:pt x="0" y="1913152"/>
                </a:lnTo>
                <a:lnTo>
                  <a:pt x="0" y="0"/>
                </a:lnTo>
                <a:close/>
              </a:path>
            </a:pathLst>
          </a:custGeom>
          <a:blipFill>
            <a:blip r:embed="rId4"/>
            <a:stretch>
              <a:fillRect/>
            </a:stretch>
          </a:blipFill>
        </p:spPr>
        <p:txBody>
          <a:bodyPr/>
          <a:lstStyle/>
          <a:p>
            <a:endParaRPr lang="tr-TR"/>
          </a:p>
        </p:txBody>
      </p:sp>
      <p:sp>
        <p:nvSpPr>
          <p:cNvPr id="13" name="Freeform 13"/>
          <p:cNvSpPr/>
          <p:nvPr/>
        </p:nvSpPr>
        <p:spPr>
          <a:xfrm>
            <a:off x="12259283" y="2627409"/>
            <a:ext cx="5161107" cy="5032181"/>
          </a:xfrm>
          <a:custGeom>
            <a:avLst/>
            <a:gdLst/>
            <a:ahLst/>
            <a:cxnLst/>
            <a:rect l="l" t="t" r="r" b="b"/>
            <a:pathLst>
              <a:path w="5161107" h="5032181">
                <a:moveTo>
                  <a:pt x="0" y="0"/>
                </a:moveTo>
                <a:lnTo>
                  <a:pt x="5161106" y="0"/>
                </a:lnTo>
                <a:lnTo>
                  <a:pt x="5161106" y="5032182"/>
                </a:lnTo>
                <a:lnTo>
                  <a:pt x="0" y="5032182"/>
                </a:lnTo>
                <a:lnTo>
                  <a:pt x="0" y="0"/>
                </a:lnTo>
                <a:close/>
              </a:path>
            </a:pathLst>
          </a:custGeom>
          <a:blipFill>
            <a:blip r:embed="rId5"/>
            <a:stretch>
              <a:fillRect l="-7018" r="-7018"/>
            </a:stretch>
          </a:blipFill>
        </p:spPr>
        <p:txBody>
          <a:bodyPr/>
          <a:lstStyle/>
          <a:p>
            <a:endParaRPr lang="tr-TR"/>
          </a:p>
        </p:txBody>
      </p:sp>
      <p:sp>
        <p:nvSpPr>
          <p:cNvPr id="14" name="TextBox 14"/>
          <p:cNvSpPr txBox="1"/>
          <p:nvPr/>
        </p:nvSpPr>
        <p:spPr>
          <a:xfrm>
            <a:off x="4927169" y="53360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5.Hacca Gitmek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7D873"/>
        </a:solidFill>
        <a:effectLst/>
      </p:bgPr>
    </p:bg>
    <p:spTree>
      <p:nvGrpSpPr>
        <p:cNvPr id="1" name=""/>
        <p:cNvGrpSpPr/>
        <p:nvPr/>
      </p:nvGrpSpPr>
      <p:grpSpPr>
        <a:xfrm>
          <a:off x="0" y="0"/>
          <a:ext cx="0" cy="0"/>
          <a:chOff x="0" y="0"/>
          <a:chExt cx="0" cy="0"/>
        </a:xfrm>
      </p:grpSpPr>
      <p:grpSp>
        <p:nvGrpSpPr>
          <p:cNvPr id="2" name="Group 2"/>
          <p:cNvGrpSpPr/>
          <p:nvPr/>
        </p:nvGrpSpPr>
        <p:grpSpPr>
          <a:xfrm>
            <a:off x="4988318" y="229329"/>
            <a:ext cx="7821682" cy="1538217"/>
            <a:chOff x="0" y="0"/>
            <a:chExt cx="9865186" cy="1940093"/>
          </a:xfrm>
        </p:grpSpPr>
        <p:sp>
          <p:nvSpPr>
            <p:cNvPr id="3" name="Freeform 3"/>
            <p:cNvSpPr/>
            <p:nvPr/>
          </p:nvSpPr>
          <p:spPr>
            <a:xfrm>
              <a:off x="0" y="-4073"/>
              <a:ext cx="9871577" cy="1946696"/>
            </a:xfrm>
            <a:custGeom>
              <a:avLst/>
              <a:gdLst/>
              <a:ahLst/>
              <a:cxnLst/>
              <a:rect l="l" t="t" r="r" b="b"/>
              <a:pathLst>
                <a:path w="9871577" h="1946696">
                  <a:moveTo>
                    <a:pt x="9243799" y="1892218"/>
                  </a:moveTo>
                  <a:cubicBezTo>
                    <a:pt x="9243799" y="1892218"/>
                    <a:pt x="8512925" y="1946696"/>
                    <a:pt x="7195441" y="1944075"/>
                  </a:cubicBezTo>
                  <a:cubicBezTo>
                    <a:pt x="3714815"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254380" y="15681"/>
                    <a:pt x="5912017" y="7673"/>
                  </a:cubicBezTo>
                  <a:cubicBezTo>
                    <a:pt x="8293997" y="0"/>
                    <a:pt x="9010730" y="6979"/>
                    <a:pt x="9010730" y="6979"/>
                  </a:cubicBezTo>
                  <a:cubicBezTo>
                    <a:pt x="9379038" y="14458"/>
                    <a:pt x="9517297" y="42638"/>
                    <a:pt x="9715038" y="165219"/>
                  </a:cubicBezTo>
                  <a:cubicBezTo>
                    <a:pt x="9866054" y="258836"/>
                    <a:pt x="9871577" y="476157"/>
                    <a:pt x="9862437" y="1246352"/>
                  </a:cubicBezTo>
                  <a:cubicBezTo>
                    <a:pt x="9862435" y="1693569"/>
                    <a:pt x="9819652" y="1842156"/>
                    <a:pt x="9243799" y="1892218"/>
                  </a:cubicBezTo>
                  <a:close/>
                </a:path>
              </a:pathLst>
            </a:custGeom>
            <a:solidFill>
              <a:srgbClr val="FFD69C"/>
            </a:solidFill>
          </p:spPr>
          <p:txBody>
            <a:bodyPr/>
            <a:lstStyle/>
            <a:p>
              <a:endParaRPr lang="tr-TR"/>
            </a:p>
          </p:txBody>
        </p:sp>
      </p:grpSp>
      <p:sp>
        <p:nvSpPr>
          <p:cNvPr id="4" name="Freeform 4"/>
          <p:cNvSpPr/>
          <p:nvPr/>
        </p:nvSpPr>
        <p:spPr>
          <a:xfrm rot="-60532">
            <a:off x="5051305" y="517531"/>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708566" y="458735"/>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6" name="Freeform 6"/>
          <p:cNvSpPr/>
          <p:nvPr/>
        </p:nvSpPr>
        <p:spPr>
          <a:xfrm>
            <a:off x="386155" y="7086869"/>
            <a:ext cx="1852757" cy="2970351"/>
          </a:xfrm>
          <a:custGeom>
            <a:avLst/>
            <a:gdLst/>
            <a:ahLst/>
            <a:cxnLst/>
            <a:rect l="l" t="t" r="r" b="b"/>
            <a:pathLst>
              <a:path w="1852757" h="2970351">
                <a:moveTo>
                  <a:pt x="0" y="0"/>
                </a:moveTo>
                <a:lnTo>
                  <a:pt x="1852757" y="0"/>
                </a:lnTo>
                <a:lnTo>
                  <a:pt x="1852757" y="2970351"/>
                </a:lnTo>
                <a:lnTo>
                  <a:pt x="0" y="29703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7" name="Group 7"/>
          <p:cNvGrpSpPr/>
          <p:nvPr/>
        </p:nvGrpSpPr>
        <p:grpSpPr>
          <a:xfrm>
            <a:off x="1693576" y="2842386"/>
            <a:ext cx="6589485" cy="5222607"/>
            <a:chOff x="0" y="0"/>
            <a:chExt cx="1134679" cy="899309"/>
          </a:xfrm>
        </p:grpSpPr>
        <p:sp>
          <p:nvSpPr>
            <p:cNvPr id="8" name="Freeform 8"/>
            <p:cNvSpPr/>
            <p:nvPr/>
          </p:nvSpPr>
          <p:spPr>
            <a:xfrm>
              <a:off x="0" y="0"/>
              <a:ext cx="1134679" cy="899309"/>
            </a:xfrm>
            <a:custGeom>
              <a:avLst/>
              <a:gdLst/>
              <a:ahLst/>
              <a:cxnLst/>
              <a:rect l="l" t="t" r="r" b="b"/>
              <a:pathLst>
                <a:path w="1134679" h="899309">
                  <a:moveTo>
                    <a:pt x="1134679" y="449655"/>
                  </a:moveTo>
                  <a:lnTo>
                    <a:pt x="931479" y="899309"/>
                  </a:lnTo>
                  <a:lnTo>
                    <a:pt x="203200" y="899309"/>
                  </a:lnTo>
                  <a:lnTo>
                    <a:pt x="0" y="449655"/>
                  </a:lnTo>
                  <a:lnTo>
                    <a:pt x="203200" y="0"/>
                  </a:lnTo>
                  <a:lnTo>
                    <a:pt x="931479" y="0"/>
                  </a:lnTo>
                  <a:lnTo>
                    <a:pt x="1134679" y="449655"/>
                  </a:lnTo>
                  <a:close/>
                </a:path>
              </a:pathLst>
            </a:custGeom>
            <a:solidFill>
              <a:srgbClr val="5CE1E6"/>
            </a:solidFill>
          </p:spPr>
          <p:txBody>
            <a:bodyPr/>
            <a:lstStyle/>
            <a:p>
              <a:endParaRPr lang="tr-TR"/>
            </a:p>
          </p:txBody>
        </p:sp>
        <p:sp>
          <p:nvSpPr>
            <p:cNvPr id="9" name="TextBox 9"/>
            <p:cNvSpPr txBox="1"/>
            <p:nvPr/>
          </p:nvSpPr>
          <p:spPr>
            <a:xfrm>
              <a:off x="94899" y="63482"/>
              <a:ext cx="908838" cy="746125"/>
            </a:xfrm>
            <a:prstGeom prst="rect">
              <a:avLst/>
            </a:prstGeom>
          </p:spPr>
          <p:txBody>
            <a:bodyPr lIns="50800" tIns="50800" rIns="50800" bIns="50800" rtlCol="0" anchor="ctr"/>
            <a:lstStyle/>
            <a:p>
              <a:pPr algn="ctr">
                <a:lnSpc>
                  <a:spcPts val="3919"/>
                </a:lnSpc>
              </a:pPr>
              <a:r>
                <a:rPr lang="en-US" sz="2799" dirty="0" err="1">
                  <a:solidFill>
                    <a:srgbClr val="000000"/>
                  </a:solidFill>
                  <a:latin typeface="One Little Font"/>
                </a:rPr>
                <a:t>Yüce</a:t>
              </a:r>
              <a:r>
                <a:rPr lang="en-US" sz="2799" dirty="0">
                  <a:solidFill>
                    <a:srgbClr val="000000"/>
                  </a:solidFill>
                  <a:latin typeface="One Little Font"/>
                </a:rPr>
                <a:t> Allah, </a:t>
              </a:r>
              <a:r>
                <a:rPr lang="en-US" sz="2799" dirty="0" err="1">
                  <a:solidFill>
                    <a:srgbClr val="000000"/>
                  </a:solidFill>
                  <a:latin typeface="One Little Font"/>
                </a:rPr>
                <a:t>insanı</a:t>
              </a:r>
              <a:r>
                <a:rPr lang="en-US" sz="2799" dirty="0">
                  <a:solidFill>
                    <a:srgbClr val="000000"/>
                  </a:solidFill>
                  <a:latin typeface="One Little Font"/>
                </a:rPr>
                <a:t> </a:t>
              </a:r>
              <a:r>
                <a:rPr lang="en-US" sz="2799" dirty="0" err="1">
                  <a:solidFill>
                    <a:srgbClr val="000000"/>
                  </a:solidFill>
                  <a:latin typeface="One Little Font"/>
                </a:rPr>
                <a:t>en</a:t>
              </a:r>
              <a:endParaRPr lang="en-US" sz="2799" dirty="0">
                <a:solidFill>
                  <a:srgbClr val="000000"/>
                </a:solidFill>
                <a:latin typeface="One Little Font"/>
              </a:endParaRPr>
            </a:p>
            <a:p>
              <a:pPr algn="ctr">
                <a:lnSpc>
                  <a:spcPts val="3919"/>
                </a:lnSpc>
              </a:pPr>
              <a:r>
                <a:rPr lang="en-US" sz="2799" dirty="0">
                  <a:solidFill>
                    <a:srgbClr val="000000"/>
                  </a:solidFill>
                  <a:latin typeface="One Little Font"/>
                </a:rPr>
                <a:t> </a:t>
              </a:r>
              <a:r>
                <a:rPr lang="en-US" sz="2799" dirty="0" err="1">
                  <a:solidFill>
                    <a:srgbClr val="000000"/>
                  </a:solidFill>
                  <a:latin typeface="One Little Font"/>
                </a:rPr>
                <a:t>güzel</a:t>
              </a:r>
              <a:r>
                <a:rPr lang="en-US" sz="2799" dirty="0">
                  <a:solidFill>
                    <a:srgbClr val="000000"/>
                  </a:solidFill>
                  <a:latin typeface="One Little Font"/>
                </a:rPr>
                <a:t> </a:t>
              </a:r>
              <a:r>
                <a:rPr lang="en-US" sz="2799" dirty="0" err="1">
                  <a:solidFill>
                    <a:srgbClr val="000000"/>
                  </a:solidFill>
                  <a:latin typeface="One Little Font"/>
                </a:rPr>
                <a:t>şekilde</a:t>
              </a:r>
              <a:r>
                <a:rPr lang="en-US" sz="2799" dirty="0">
                  <a:solidFill>
                    <a:srgbClr val="000000"/>
                  </a:solidFill>
                  <a:latin typeface="One Little Font"/>
                </a:rPr>
                <a:t> </a:t>
              </a:r>
              <a:r>
                <a:rPr lang="en-US" sz="2799" dirty="0" err="1">
                  <a:solidFill>
                    <a:srgbClr val="000000"/>
                  </a:solidFill>
                  <a:latin typeface="One Little Font"/>
                </a:rPr>
                <a:t>ve</a:t>
              </a:r>
              <a:r>
                <a:rPr lang="en-US" sz="2799" dirty="0">
                  <a:solidFill>
                    <a:srgbClr val="000000"/>
                  </a:solidFill>
                  <a:latin typeface="One Little Font"/>
                </a:rPr>
                <a:t> </a:t>
              </a:r>
              <a:r>
                <a:rPr lang="en-US" sz="2799" dirty="0" err="1">
                  <a:solidFill>
                    <a:srgbClr val="000000"/>
                  </a:solidFill>
                  <a:latin typeface="One Little Font"/>
                </a:rPr>
                <a:t>akıllı</a:t>
              </a:r>
              <a:r>
                <a:rPr lang="en-US" sz="2799" dirty="0">
                  <a:solidFill>
                    <a:srgbClr val="000000"/>
                  </a:solidFill>
                  <a:latin typeface="One Little Font"/>
                </a:rPr>
                <a:t> </a:t>
              </a:r>
              <a:r>
                <a:rPr lang="en-US" sz="2799" dirty="0" err="1">
                  <a:solidFill>
                    <a:srgbClr val="000000"/>
                  </a:solidFill>
                  <a:latin typeface="One Little Font"/>
                </a:rPr>
                <a:t>bir</a:t>
              </a:r>
              <a:r>
                <a:rPr lang="en-US" sz="2799" dirty="0">
                  <a:solidFill>
                    <a:srgbClr val="000000"/>
                  </a:solidFill>
                  <a:latin typeface="One Little Font"/>
                </a:rPr>
                <a:t> </a:t>
              </a:r>
              <a:r>
                <a:rPr lang="en-US" sz="2799" dirty="0" err="1">
                  <a:solidFill>
                    <a:srgbClr val="000000"/>
                  </a:solidFill>
                  <a:latin typeface="One Little Font"/>
                </a:rPr>
                <a:t>varlık</a:t>
              </a:r>
              <a:r>
                <a:rPr lang="en-US" sz="2799" dirty="0">
                  <a:solidFill>
                    <a:srgbClr val="000000"/>
                  </a:solidFill>
                  <a:latin typeface="One Little Font"/>
                </a:rPr>
                <a:t> </a:t>
              </a:r>
              <a:r>
                <a:rPr lang="en-US" sz="2799" dirty="0" err="1">
                  <a:solidFill>
                    <a:srgbClr val="000000"/>
                  </a:solidFill>
                  <a:latin typeface="One Little Font"/>
                </a:rPr>
                <a:t>olarak</a:t>
              </a:r>
              <a:r>
                <a:rPr lang="en-US" sz="2799" dirty="0">
                  <a:solidFill>
                    <a:srgbClr val="000000"/>
                  </a:solidFill>
                  <a:latin typeface="One Little Font"/>
                </a:rPr>
                <a:t> </a:t>
              </a:r>
              <a:r>
                <a:rPr lang="en-US" sz="2799" dirty="0" err="1">
                  <a:solidFill>
                    <a:srgbClr val="000000"/>
                  </a:solidFill>
                  <a:latin typeface="One Little Font"/>
                </a:rPr>
                <a:t>yaratmıştır</a:t>
              </a:r>
              <a:r>
                <a:rPr lang="en-US" sz="2799" dirty="0">
                  <a:solidFill>
                    <a:srgbClr val="000000"/>
                  </a:solidFill>
                  <a:latin typeface="One Little Font"/>
                </a:rPr>
                <a:t> </a:t>
              </a:r>
              <a:r>
                <a:rPr lang="en-US" sz="2799" dirty="0" err="1">
                  <a:solidFill>
                    <a:srgbClr val="000000"/>
                  </a:solidFill>
                  <a:latin typeface="One Little Font"/>
                </a:rPr>
                <a:t>ve</a:t>
              </a:r>
              <a:r>
                <a:rPr lang="en-US" sz="2799" dirty="0">
                  <a:solidFill>
                    <a:srgbClr val="000000"/>
                  </a:solidFill>
                  <a:latin typeface="One Little Font"/>
                </a:rPr>
                <a:t> </a:t>
              </a:r>
              <a:r>
                <a:rPr lang="en-US" sz="2799" dirty="0" err="1">
                  <a:solidFill>
                    <a:srgbClr val="000000"/>
                  </a:solidFill>
                  <a:latin typeface="One Little Font"/>
                </a:rPr>
                <a:t>insana</a:t>
              </a:r>
              <a:r>
                <a:rPr lang="en-US" sz="2799" dirty="0">
                  <a:solidFill>
                    <a:srgbClr val="000000"/>
                  </a:solidFill>
                  <a:latin typeface="One Little Font"/>
                </a:rPr>
                <a:t> </a:t>
              </a:r>
              <a:r>
                <a:rPr lang="en-US" sz="2799" dirty="0" err="1">
                  <a:solidFill>
                    <a:srgbClr val="000000"/>
                  </a:solidFill>
                  <a:latin typeface="One Little Font"/>
                </a:rPr>
                <a:t>birtakım</a:t>
              </a:r>
              <a:r>
                <a:rPr lang="en-US" sz="2799" dirty="0">
                  <a:solidFill>
                    <a:srgbClr val="000000"/>
                  </a:solidFill>
                  <a:latin typeface="One Little Font"/>
                </a:rPr>
                <a:t> </a:t>
              </a:r>
              <a:r>
                <a:rPr lang="en-US" sz="2799" dirty="0" err="1">
                  <a:solidFill>
                    <a:srgbClr val="000000"/>
                  </a:solidFill>
                  <a:latin typeface="One Little Font"/>
                </a:rPr>
                <a:t>sorumluluklar</a:t>
              </a:r>
              <a:r>
                <a:rPr lang="en-US" sz="2799" dirty="0">
                  <a:solidFill>
                    <a:srgbClr val="000000"/>
                  </a:solidFill>
                  <a:latin typeface="One Little Font"/>
                </a:rPr>
                <a:t> </a:t>
              </a:r>
              <a:r>
                <a:rPr lang="en-US" sz="2799" dirty="0" err="1">
                  <a:solidFill>
                    <a:srgbClr val="000000"/>
                  </a:solidFill>
                  <a:latin typeface="One Little Font"/>
                </a:rPr>
                <a:t>yüklemiştir</a:t>
              </a:r>
              <a:r>
                <a:rPr lang="en-US" sz="2799" dirty="0">
                  <a:solidFill>
                    <a:srgbClr val="000000"/>
                  </a:solidFill>
                  <a:latin typeface="One Little Font"/>
                </a:rPr>
                <a:t>. </a:t>
              </a:r>
              <a:r>
                <a:rPr lang="en-US" sz="2799" dirty="0" err="1">
                  <a:solidFill>
                    <a:srgbClr val="000000"/>
                  </a:solidFill>
                  <a:latin typeface="One Little Font"/>
                </a:rPr>
                <a:t>İnsanlara</a:t>
              </a:r>
              <a:r>
                <a:rPr lang="en-US" sz="2799" dirty="0">
                  <a:solidFill>
                    <a:srgbClr val="000000"/>
                  </a:solidFill>
                  <a:latin typeface="One Little Font"/>
                </a:rPr>
                <a:t> </a:t>
              </a:r>
              <a:r>
                <a:rPr lang="en-US" sz="2799" dirty="0" err="1">
                  <a:solidFill>
                    <a:srgbClr val="000000"/>
                  </a:solidFill>
                  <a:latin typeface="One Little Font"/>
                </a:rPr>
                <a:t>sorumluluklarını</a:t>
              </a:r>
              <a:r>
                <a:rPr lang="en-US" sz="2799" dirty="0">
                  <a:solidFill>
                    <a:srgbClr val="000000"/>
                  </a:solidFill>
                  <a:latin typeface="One Little Font"/>
                </a:rPr>
                <a:t> </a:t>
              </a:r>
              <a:r>
                <a:rPr lang="en-US" sz="2799" dirty="0" err="1">
                  <a:solidFill>
                    <a:srgbClr val="000000"/>
                  </a:solidFill>
                  <a:latin typeface="One Little Font"/>
                </a:rPr>
                <a:t>bildirmek</a:t>
              </a:r>
              <a:r>
                <a:rPr lang="en-US" sz="2799" dirty="0">
                  <a:solidFill>
                    <a:srgbClr val="000000"/>
                  </a:solidFill>
                  <a:latin typeface="One Little Font"/>
                </a:rPr>
                <a:t> </a:t>
              </a:r>
              <a:r>
                <a:rPr lang="en-US" sz="2799" dirty="0" err="1">
                  <a:solidFill>
                    <a:srgbClr val="000000"/>
                  </a:solidFill>
                  <a:latin typeface="One Little Font"/>
                </a:rPr>
                <a:t>amacıyla</a:t>
              </a:r>
              <a:r>
                <a:rPr lang="en-US" sz="2799" dirty="0">
                  <a:solidFill>
                    <a:srgbClr val="000000"/>
                  </a:solidFill>
                  <a:latin typeface="One Little Font"/>
                </a:rPr>
                <a:t> </a:t>
              </a:r>
              <a:r>
                <a:rPr lang="en-US" sz="2799" dirty="0" err="1">
                  <a:solidFill>
                    <a:srgbClr val="000000"/>
                  </a:solidFill>
                  <a:latin typeface="One Little Font"/>
                </a:rPr>
                <a:t>tarih</a:t>
              </a:r>
              <a:r>
                <a:rPr lang="en-US" sz="2799" dirty="0">
                  <a:solidFill>
                    <a:srgbClr val="000000"/>
                  </a:solidFill>
                  <a:latin typeface="One Little Font"/>
                </a:rPr>
                <a:t> </a:t>
              </a:r>
              <a:r>
                <a:rPr lang="en-US" sz="2799" dirty="0" err="1">
                  <a:solidFill>
                    <a:srgbClr val="000000"/>
                  </a:solidFill>
                  <a:latin typeface="One Little Font"/>
                </a:rPr>
                <a:t>boyunca</a:t>
              </a:r>
              <a:r>
                <a:rPr lang="en-US" sz="2799" dirty="0">
                  <a:solidFill>
                    <a:srgbClr val="000000"/>
                  </a:solidFill>
                  <a:latin typeface="One Little Font"/>
                </a:rPr>
                <a:t> da </a:t>
              </a:r>
              <a:r>
                <a:rPr lang="en-US" sz="2799" dirty="0" err="1">
                  <a:solidFill>
                    <a:srgbClr val="000000"/>
                  </a:solidFill>
                  <a:latin typeface="One Little Font"/>
                </a:rPr>
                <a:t>peygamberler</a:t>
              </a:r>
              <a:r>
                <a:rPr lang="en-US" sz="2799" dirty="0">
                  <a:solidFill>
                    <a:srgbClr val="000000"/>
                  </a:solidFill>
                  <a:latin typeface="One Little Font"/>
                </a:rPr>
                <a:t> </a:t>
              </a:r>
              <a:r>
                <a:rPr lang="en-US" sz="2799" dirty="0" err="1">
                  <a:solidFill>
                    <a:srgbClr val="000000"/>
                  </a:solidFill>
                  <a:latin typeface="One Little Font"/>
                </a:rPr>
                <a:t>ve</a:t>
              </a:r>
              <a:endParaRPr lang="en-US" sz="2799" dirty="0">
                <a:solidFill>
                  <a:srgbClr val="000000"/>
                </a:solidFill>
                <a:latin typeface="One Little Font"/>
              </a:endParaRPr>
            </a:p>
            <a:p>
              <a:pPr algn="ctr">
                <a:lnSpc>
                  <a:spcPts val="3919"/>
                </a:lnSpc>
              </a:pPr>
              <a:r>
                <a:rPr lang="en-US" sz="2799" dirty="0" err="1">
                  <a:solidFill>
                    <a:srgbClr val="000000"/>
                  </a:solidFill>
                  <a:latin typeface="One Little Font"/>
                </a:rPr>
                <a:t>kitaplar</a:t>
              </a:r>
              <a:r>
                <a:rPr lang="en-US" sz="2799" dirty="0">
                  <a:solidFill>
                    <a:srgbClr val="000000"/>
                  </a:solidFill>
                  <a:latin typeface="One Little Font"/>
                </a:rPr>
                <a:t> </a:t>
              </a:r>
              <a:r>
                <a:rPr lang="en-US" sz="2799" dirty="0" err="1">
                  <a:solidFill>
                    <a:srgbClr val="000000"/>
                  </a:solidFill>
                  <a:latin typeface="One Little Font"/>
                </a:rPr>
                <a:t>göndermiştir</a:t>
              </a:r>
              <a:r>
                <a:rPr lang="en-US" sz="2799" dirty="0">
                  <a:solidFill>
                    <a:srgbClr val="000000"/>
                  </a:solidFill>
                  <a:latin typeface="One Little Font"/>
                </a:rPr>
                <a:t>.</a:t>
              </a:r>
            </a:p>
          </p:txBody>
        </p:sp>
      </p:grpSp>
      <p:sp>
        <p:nvSpPr>
          <p:cNvPr id="10" name="Freeform 10"/>
          <p:cNvSpPr/>
          <p:nvPr/>
        </p:nvSpPr>
        <p:spPr>
          <a:xfrm>
            <a:off x="386155" y="229329"/>
            <a:ext cx="2802976" cy="2242381"/>
          </a:xfrm>
          <a:custGeom>
            <a:avLst/>
            <a:gdLst/>
            <a:ahLst/>
            <a:cxnLst/>
            <a:rect l="l" t="t" r="r" b="b"/>
            <a:pathLst>
              <a:path w="2802976" h="2242381">
                <a:moveTo>
                  <a:pt x="0" y="0"/>
                </a:moveTo>
                <a:lnTo>
                  <a:pt x="2802976" y="0"/>
                </a:lnTo>
                <a:lnTo>
                  <a:pt x="2802976" y="2242381"/>
                </a:lnTo>
                <a:lnTo>
                  <a:pt x="0" y="2242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11" name="Group 11"/>
          <p:cNvGrpSpPr/>
          <p:nvPr/>
        </p:nvGrpSpPr>
        <p:grpSpPr>
          <a:xfrm>
            <a:off x="9162313" y="3459466"/>
            <a:ext cx="3096970" cy="309697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CA66"/>
            </a:solidFill>
          </p:spPr>
          <p:txBody>
            <a:bodyPr/>
            <a:lstStyle/>
            <a:p>
              <a:endParaRPr lang="tr-TR"/>
            </a:p>
          </p:txBody>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4479"/>
                </a:lnSpc>
              </a:pPr>
              <a:r>
                <a:rPr lang="en-US" sz="3199">
                  <a:solidFill>
                    <a:srgbClr val="000000"/>
                  </a:solidFill>
                  <a:latin typeface="One Little Font"/>
                </a:rPr>
                <a:t>DÖRT KUTSAL </a:t>
              </a:r>
            </a:p>
            <a:p>
              <a:pPr algn="ctr">
                <a:lnSpc>
                  <a:spcPts val="5039"/>
                </a:lnSpc>
              </a:pPr>
              <a:r>
                <a:rPr lang="en-US" sz="3599">
                  <a:solidFill>
                    <a:srgbClr val="000000"/>
                  </a:solidFill>
                  <a:latin typeface="One Little Font"/>
                </a:rPr>
                <a:t>KİTAP</a:t>
              </a:r>
            </a:p>
          </p:txBody>
        </p:sp>
      </p:grpSp>
      <p:grpSp>
        <p:nvGrpSpPr>
          <p:cNvPr id="14" name="Group 14"/>
          <p:cNvGrpSpPr/>
          <p:nvPr/>
        </p:nvGrpSpPr>
        <p:grpSpPr>
          <a:xfrm>
            <a:off x="11518736" y="1767546"/>
            <a:ext cx="2267560" cy="226756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9F9E"/>
            </a:solidFill>
          </p:spPr>
          <p:txBody>
            <a:bodyPr/>
            <a:lstStyle/>
            <a:p>
              <a:endParaRPr lang="tr-TR"/>
            </a:p>
          </p:txBody>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a:solidFill>
                    <a:srgbClr val="000000"/>
                  </a:solidFill>
                  <a:latin typeface="One Little Font"/>
                </a:rPr>
                <a:t>TEVRAT</a:t>
              </a:r>
            </a:p>
            <a:p>
              <a:pPr algn="ctr">
                <a:lnSpc>
                  <a:spcPts val="4199"/>
                </a:lnSpc>
              </a:pPr>
              <a:r>
                <a:rPr lang="en-US" sz="2999">
                  <a:solidFill>
                    <a:srgbClr val="000000"/>
                  </a:solidFill>
                  <a:latin typeface="One Little Font"/>
                </a:rPr>
                <a:t>HZ.MUSA</a:t>
              </a:r>
            </a:p>
          </p:txBody>
        </p:sp>
      </p:grpSp>
      <p:grpSp>
        <p:nvGrpSpPr>
          <p:cNvPr id="17" name="Group 17"/>
          <p:cNvGrpSpPr/>
          <p:nvPr/>
        </p:nvGrpSpPr>
        <p:grpSpPr>
          <a:xfrm>
            <a:off x="14051769" y="2607654"/>
            <a:ext cx="2134824" cy="213482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08080"/>
            </a:solidFill>
          </p:spPr>
          <p:txBody>
            <a:bodyPr/>
            <a:lstStyle/>
            <a:p>
              <a:endParaRPr lang="tr-TR"/>
            </a:p>
          </p:txBody>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a:solidFill>
                    <a:srgbClr val="000000"/>
                  </a:solidFill>
                  <a:latin typeface="One Little Font"/>
                </a:rPr>
                <a:t>ZEBUR</a:t>
              </a:r>
            </a:p>
            <a:p>
              <a:pPr algn="ctr">
                <a:lnSpc>
                  <a:spcPts val="4059"/>
                </a:lnSpc>
              </a:pPr>
              <a:r>
                <a:rPr lang="en-US" sz="2899">
                  <a:solidFill>
                    <a:srgbClr val="000000"/>
                  </a:solidFill>
                  <a:latin typeface="One Little Font"/>
                </a:rPr>
                <a:t>HZ. DAVUD</a:t>
              </a:r>
            </a:p>
          </p:txBody>
        </p:sp>
      </p:grpSp>
      <p:grpSp>
        <p:nvGrpSpPr>
          <p:cNvPr id="20" name="Group 20"/>
          <p:cNvGrpSpPr/>
          <p:nvPr/>
        </p:nvGrpSpPr>
        <p:grpSpPr>
          <a:xfrm>
            <a:off x="14051769" y="5007951"/>
            <a:ext cx="2241808" cy="224180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75116"/>
            </a:solidFill>
          </p:spPr>
          <p:txBody>
            <a:bodyPr/>
            <a:lstStyle/>
            <a:p>
              <a:endParaRPr lang="tr-TR"/>
            </a:p>
          </p:txBody>
        </p:sp>
        <p:sp>
          <p:nvSpPr>
            <p:cNvPr id="22" name="TextBox 22"/>
            <p:cNvSpPr txBox="1"/>
            <p:nvPr/>
          </p:nvSpPr>
          <p:spPr>
            <a:xfrm>
              <a:off x="76200" y="9525"/>
              <a:ext cx="660400" cy="727075"/>
            </a:xfrm>
            <a:prstGeom prst="rect">
              <a:avLst/>
            </a:prstGeom>
          </p:spPr>
          <p:txBody>
            <a:bodyPr lIns="50800" tIns="50800" rIns="50800" bIns="50800" rtlCol="0" anchor="ctr"/>
            <a:lstStyle/>
            <a:p>
              <a:pPr algn="ctr">
                <a:lnSpc>
                  <a:spcPts val="5179"/>
                </a:lnSpc>
              </a:pPr>
              <a:r>
                <a:rPr lang="en-US" sz="3699">
                  <a:solidFill>
                    <a:srgbClr val="000000"/>
                  </a:solidFill>
                  <a:latin typeface="One Little Font"/>
                </a:rPr>
                <a:t>İNCİL</a:t>
              </a:r>
            </a:p>
            <a:p>
              <a:pPr algn="ctr">
                <a:lnSpc>
                  <a:spcPts val="4199"/>
                </a:lnSpc>
              </a:pPr>
              <a:r>
                <a:rPr lang="en-US" sz="2999">
                  <a:solidFill>
                    <a:srgbClr val="000000"/>
                  </a:solidFill>
                  <a:latin typeface="One Little Font"/>
                </a:rPr>
                <a:t>HZ.İSA</a:t>
              </a:r>
            </a:p>
          </p:txBody>
        </p:sp>
      </p:grpSp>
      <p:grpSp>
        <p:nvGrpSpPr>
          <p:cNvPr id="23" name="Group 23"/>
          <p:cNvGrpSpPr/>
          <p:nvPr/>
        </p:nvGrpSpPr>
        <p:grpSpPr>
          <a:xfrm>
            <a:off x="11341755" y="6047288"/>
            <a:ext cx="2516288" cy="2410235"/>
            <a:chOff x="0" y="0"/>
            <a:chExt cx="812800" cy="845113"/>
          </a:xfrm>
        </p:grpSpPr>
        <p:sp>
          <p:nvSpPr>
            <p:cNvPr id="24" name="Freeform 24"/>
            <p:cNvSpPr/>
            <p:nvPr/>
          </p:nvSpPr>
          <p:spPr>
            <a:xfrm>
              <a:off x="0" y="0"/>
              <a:ext cx="812800" cy="845113"/>
            </a:xfrm>
            <a:custGeom>
              <a:avLst/>
              <a:gdLst/>
              <a:ahLst/>
              <a:cxnLst/>
              <a:rect l="l" t="t" r="r" b="b"/>
              <a:pathLst>
                <a:path w="812800" h="845113">
                  <a:moveTo>
                    <a:pt x="406400" y="0"/>
                  </a:moveTo>
                  <a:cubicBezTo>
                    <a:pt x="181951" y="0"/>
                    <a:pt x="0" y="189185"/>
                    <a:pt x="0" y="422557"/>
                  </a:cubicBezTo>
                  <a:cubicBezTo>
                    <a:pt x="0" y="655928"/>
                    <a:pt x="181951" y="845113"/>
                    <a:pt x="406400" y="845113"/>
                  </a:cubicBezTo>
                  <a:cubicBezTo>
                    <a:pt x="630849" y="845113"/>
                    <a:pt x="812800" y="655928"/>
                    <a:pt x="812800" y="422557"/>
                  </a:cubicBezTo>
                  <a:cubicBezTo>
                    <a:pt x="812800" y="189185"/>
                    <a:pt x="630849" y="0"/>
                    <a:pt x="406400" y="0"/>
                  </a:cubicBezTo>
                  <a:close/>
                </a:path>
              </a:pathLst>
            </a:custGeom>
            <a:solidFill>
              <a:srgbClr val="FCC201"/>
            </a:solidFill>
          </p:spPr>
          <p:txBody>
            <a:bodyPr/>
            <a:lstStyle/>
            <a:p>
              <a:endParaRPr lang="tr-TR"/>
            </a:p>
          </p:txBody>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4339"/>
                </a:lnSpc>
              </a:pPr>
              <a:r>
                <a:rPr lang="en-US" sz="3099">
                  <a:solidFill>
                    <a:srgbClr val="000000"/>
                  </a:solidFill>
                  <a:latin typeface="One Little Font"/>
                </a:rPr>
                <a:t>KURAN-I </a:t>
              </a:r>
            </a:p>
            <a:p>
              <a:pPr algn="ctr">
                <a:lnSpc>
                  <a:spcPts val="4339"/>
                </a:lnSpc>
              </a:pPr>
              <a:r>
                <a:rPr lang="en-US" sz="3099">
                  <a:solidFill>
                    <a:srgbClr val="000000"/>
                  </a:solidFill>
                  <a:latin typeface="One Little Font"/>
                </a:rPr>
                <a:t>KERİM</a:t>
              </a:r>
            </a:p>
            <a:p>
              <a:pPr algn="ctr">
                <a:lnSpc>
                  <a:spcPts val="2800"/>
                </a:lnSpc>
              </a:pPr>
              <a:r>
                <a:rPr lang="en-US" sz="2000">
                  <a:solidFill>
                    <a:srgbClr val="000000"/>
                  </a:solidFill>
                  <a:latin typeface="One Little Font"/>
                </a:rPr>
                <a:t>HZ.MUHAMMED</a:t>
              </a:r>
            </a:p>
          </p:txBody>
        </p:sp>
      </p:grpSp>
      <p:grpSp>
        <p:nvGrpSpPr>
          <p:cNvPr id="26" name="Group 26"/>
          <p:cNvGrpSpPr/>
          <p:nvPr/>
        </p:nvGrpSpPr>
        <p:grpSpPr>
          <a:xfrm>
            <a:off x="4652857" y="7557862"/>
            <a:ext cx="12361756" cy="3303095"/>
            <a:chOff x="-233674" y="-231192"/>
            <a:chExt cx="3255772" cy="869950"/>
          </a:xfrm>
        </p:grpSpPr>
        <p:sp>
          <p:nvSpPr>
            <p:cNvPr id="27" name="Freeform 27"/>
            <p:cNvSpPr/>
            <p:nvPr/>
          </p:nvSpPr>
          <p:spPr>
            <a:xfrm>
              <a:off x="-180412" y="-31729"/>
              <a:ext cx="3149248" cy="433319"/>
            </a:xfrm>
            <a:custGeom>
              <a:avLst/>
              <a:gdLst/>
              <a:ahLst/>
              <a:cxnLst/>
              <a:rect l="l" t="t" r="r" b="b"/>
              <a:pathLst>
                <a:path w="3149248" h="433319">
                  <a:moveTo>
                    <a:pt x="0" y="0"/>
                  </a:moveTo>
                  <a:lnTo>
                    <a:pt x="3149248" y="0"/>
                  </a:lnTo>
                  <a:lnTo>
                    <a:pt x="3149248" y="433319"/>
                  </a:lnTo>
                  <a:lnTo>
                    <a:pt x="0" y="433319"/>
                  </a:lnTo>
                  <a:close/>
                </a:path>
              </a:pathLst>
            </a:custGeom>
            <a:solidFill>
              <a:srgbClr val="BEDAE8"/>
            </a:solidFill>
          </p:spPr>
          <p:txBody>
            <a:bodyPr/>
            <a:lstStyle/>
            <a:p>
              <a:endParaRPr lang="tr-TR"/>
            </a:p>
          </p:txBody>
        </p:sp>
        <p:sp>
          <p:nvSpPr>
            <p:cNvPr id="28" name="TextBox 28"/>
            <p:cNvSpPr txBox="1"/>
            <p:nvPr/>
          </p:nvSpPr>
          <p:spPr>
            <a:xfrm>
              <a:off x="-233674" y="-231192"/>
              <a:ext cx="3255772" cy="869950"/>
            </a:xfrm>
            <a:prstGeom prst="rect">
              <a:avLst/>
            </a:prstGeom>
          </p:spPr>
          <p:txBody>
            <a:bodyPr lIns="50800" tIns="50800" rIns="50800" bIns="50800" rtlCol="0" anchor="ctr"/>
            <a:lstStyle/>
            <a:p>
              <a:pPr algn="ctr">
                <a:lnSpc>
                  <a:spcPts val="3640"/>
                </a:lnSpc>
              </a:pPr>
              <a:r>
                <a:rPr lang="en-US" sz="2600" dirty="0" err="1">
                  <a:solidFill>
                    <a:srgbClr val="000000"/>
                  </a:solidFill>
                  <a:latin typeface="One Little Font"/>
                </a:rPr>
                <a:t>Kur’an</a:t>
              </a:r>
              <a:r>
                <a:rPr lang="en-US" sz="2600" dirty="0">
                  <a:solidFill>
                    <a:srgbClr val="000000"/>
                  </a:solidFill>
                  <a:latin typeface="One Little Font"/>
                </a:rPr>
                <a:t>-ı </a:t>
              </a:r>
              <a:r>
                <a:rPr lang="en-US" sz="2600" dirty="0" err="1">
                  <a:solidFill>
                    <a:srgbClr val="000000"/>
                  </a:solidFill>
                  <a:latin typeface="One Little Font"/>
                </a:rPr>
                <a:t>Kerim</a:t>
              </a:r>
              <a:r>
                <a:rPr lang="en-US" sz="2600" dirty="0">
                  <a:solidFill>
                    <a:srgbClr val="000000"/>
                  </a:solidFill>
                  <a:latin typeface="One Little Font"/>
                </a:rPr>
                <a:t> </a:t>
              </a:r>
              <a:r>
                <a:rPr lang="en-US" sz="2600" dirty="0" err="1">
                  <a:solidFill>
                    <a:srgbClr val="000000"/>
                  </a:solidFill>
                  <a:latin typeface="One Little Font"/>
                </a:rPr>
                <a:t>dışındaki</a:t>
              </a:r>
              <a:r>
                <a:rPr lang="en-US" sz="2600" dirty="0">
                  <a:solidFill>
                    <a:srgbClr val="000000"/>
                  </a:solidFill>
                  <a:latin typeface="One Little Font"/>
                </a:rPr>
                <a:t> </a:t>
              </a:r>
              <a:r>
                <a:rPr lang="en-US" sz="2600" dirty="0" err="1">
                  <a:solidFill>
                    <a:srgbClr val="000000"/>
                  </a:solidFill>
                  <a:latin typeface="One Little Font"/>
                </a:rPr>
                <a:t>ilahi</a:t>
              </a:r>
              <a:r>
                <a:rPr lang="en-US" sz="2600" dirty="0">
                  <a:solidFill>
                    <a:srgbClr val="000000"/>
                  </a:solidFill>
                  <a:latin typeface="One Little Font"/>
                </a:rPr>
                <a:t> </a:t>
              </a:r>
              <a:r>
                <a:rPr lang="en-US" sz="2600" dirty="0" err="1">
                  <a:solidFill>
                    <a:srgbClr val="000000"/>
                  </a:solidFill>
                  <a:latin typeface="One Little Font"/>
                </a:rPr>
                <a:t>kitaplar</a:t>
              </a:r>
              <a:r>
                <a:rPr lang="en-US" sz="2600" dirty="0">
                  <a:solidFill>
                    <a:srgbClr val="000000"/>
                  </a:solidFill>
                  <a:latin typeface="One Little Font"/>
                </a:rPr>
                <a:t>, zaman </a:t>
              </a:r>
              <a:r>
                <a:rPr lang="en-US" sz="2600" dirty="0" err="1">
                  <a:solidFill>
                    <a:srgbClr val="000000"/>
                  </a:solidFill>
                  <a:latin typeface="One Little Font"/>
                </a:rPr>
                <a:t>içinde</a:t>
              </a:r>
              <a:r>
                <a:rPr lang="en-US" sz="2600" dirty="0">
                  <a:solidFill>
                    <a:srgbClr val="000000"/>
                  </a:solidFill>
                  <a:latin typeface="One Little Font"/>
                </a:rPr>
                <a:t> </a:t>
              </a:r>
              <a:r>
                <a:rPr lang="en-US" sz="2600" dirty="0" err="1">
                  <a:solidFill>
                    <a:srgbClr val="000000"/>
                  </a:solidFill>
                  <a:latin typeface="One Little Font"/>
                </a:rPr>
                <a:t>insanlar</a:t>
              </a:r>
              <a:r>
                <a:rPr lang="en-US" sz="2600" dirty="0">
                  <a:solidFill>
                    <a:srgbClr val="000000"/>
                  </a:solidFill>
                  <a:latin typeface="One Little Font"/>
                </a:rPr>
                <a:t> </a:t>
              </a:r>
              <a:r>
                <a:rPr lang="en-US" sz="2600" dirty="0" err="1">
                  <a:solidFill>
                    <a:srgbClr val="000000"/>
                  </a:solidFill>
                  <a:latin typeface="One Little Font"/>
                </a:rPr>
                <a:t>tarafından</a:t>
              </a:r>
              <a:r>
                <a:rPr lang="en-US" sz="2600" dirty="0">
                  <a:solidFill>
                    <a:srgbClr val="000000"/>
                  </a:solidFill>
                  <a:latin typeface="One Little Font"/>
                </a:rPr>
                <a:t> </a:t>
              </a:r>
              <a:r>
                <a:rPr lang="en-US" sz="2600" dirty="0" err="1">
                  <a:solidFill>
                    <a:srgbClr val="000000"/>
                  </a:solidFill>
                  <a:latin typeface="One Little Font"/>
                </a:rPr>
                <a:t>değişikliğe</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uğratılmıştır</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Allah’tan</a:t>
              </a:r>
              <a:r>
                <a:rPr lang="en-US" sz="2600" dirty="0">
                  <a:solidFill>
                    <a:srgbClr val="000000"/>
                  </a:solidFill>
                  <a:latin typeface="One Little Font"/>
                </a:rPr>
                <a:t> (c.c.) </a:t>
              </a:r>
              <a:r>
                <a:rPr lang="en-US" sz="2600" dirty="0" err="1">
                  <a:solidFill>
                    <a:srgbClr val="000000"/>
                  </a:solidFill>
                  <a:latin typeface="One Little Font"/>
                </a:rPr>
                <a:t>geldiği</a:t>
              </a:r>
              <a:r>
                <a:rPr lang="en-US" sz="2600" dirty="0">
                  <a:solidFill>
                    <a:srgbClr val="000000"/>
                  </a:solidFill>
                  <a:latin typeface="One Little Font"/>
                </a:rPr>
                <a:t> </a:t>
              </a:r>
              <a:r>
                <a:rPr lang="en-US" sz="2600" dirty="0" err="1">
                  <a:solidFill>
                    <a:srgbClr val="000000"/>
                  </a:solidFill>
                  <a:latin typeface="One Little Font"/>
                </a:rPr>
                <a:t>şekliyle</a:t>
              </a:r>
              <a:r>
                <a:rPr lang="en-US" sz="2600" dirty="0">
                  <a:solidFill>
                    <a:srgbClr val="000000"/>
                  </a:solidFill>
                  <a:latin typeface="One Little Font"/>
                </a:rPr>
                <a:t> </a:t>
              </a:r>
              <a:r>
                <a:rPr lang="en-US" sz="2600" dirty="0" err="1">
                  <a:solidFill>
                    <a:srgbClr val="000000"/>
                  </a:solidFill>
                  <a:latin typeface="One Little Font"/>
                </a:rPr>
                <a:t>günümüze</a:t>
              </a:r>
              <a:r>
                <a:rPr lang="en-US" sz="2600" dirty="0">
                  <a:solidFill>
                    <a:srgbClr val="000000"/>
                  </a:solidFill>
                  <a:latin typeface="One Little Font"/>
                </a:rPr>
                <a:t> </a:t>
              </a:r>
              <a:r>
                <a:rPr lang="en-US" sz="2600" dirty="0" err="1">
                  <a:solidFill>
                    <a:srgbClr val="000000"/>
                  </a:solidFill>
                  <a:latin typeface="One Little Font"/>
                </a:rPr>
                <a:t>kadar</a:t>
              </a:r>
              <a:r>
                <a:rPr lang="en-US" sz="2600" dirty="0">
                  <a:solidFill>
                    <a:srgbClr val="000000"/>
                  </a:solidFill>
                  <a:latin typeface="One Little Font"/>
                </a:rPr>
                <a:t> </a:t>
              </a:r>
              <a:r>
                <a:rPr lang="en-US" sz="2600" dirty="0" err="1">
                  <a:solidFill>
                    <a:srgbClr val="000000"/>
                  </a:solidFill>
                  <a:latin typeface="One Little Font"/>
                </a:rPr>
                <a:t>ulaşamamıştır</a:t>
              </a:r>
              <a:r>
                <a:rPr lang="en-US" sz="2600" dirty="0">
                  <a:solidFill>
                    <a:srgbClr val="000000"/>
                  </a:solidFill>
                  <a:latin typeface="One Little Font"/>
                </a:rPr>
                <a:t>. </a:t>
              </a:r>
              <a:r>
                <a:rPr lang="en-US" sz="2600" dirty="0" err="1">
                  <a:solidFill>
                    <a:srgbClr val="000000"/>
                  </a:solidFill>
                  <a:latin typeface="One Little Font"/>
                </a:rPr>
                <a:t>Günümüze</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kadar</a:t>
              </a:r>
              <a:r>
                <a:rPr lang="en-US" sz="2600" dirty="0">
                  <a:solidFill>
                    <a:srgbClr val="000000"/>
                  </a:solidFill>
                  <a:latin typeface="One Little Font"/>
                </a:rPr>
                <a:t> ilk </a:t>
              </a:r>
              <a:r>
                <a:rPr lang="en-US" sz="2600" dirty="0" err="1">
                  <a:solidFill>
                    <a:srgbClr val="000000"/>
                  </a:solidFill>
                  <a:latin typeface="One Little Font"/>
                </a:rPr>
                <a:t>hâliyle</a:t>
              </a:r>
              <a:r>
                <a:rPr lang="en-US" sz="2600" dirty="0">
                  <a:solidFill>
                    <a:srgbClr val="000000"/>
                  </a:solidFill>
                  <a:latin typeface="One Little Font"/>
                </a:rPr>
                <a:t> </a:t>
              </a:r>
              <a:r>
                <a:rPr lang="en-US" sz="2600" dirty="0" err="1">
                  <a:solidFill>
                    <a:srgbClr val="000000"/>
                  </a:solidFill>
                  <a:latin typeface="One Little Font"/>
                </a:rPr>
                <a:t>gelen</a:t>
              </a:r>
              <a:r>
                <a:rPr lang="en-US" sz="2600" dirty="0">
                  <a:solidFill>
                    <a:srgbClr val="000000"/>
                  </a:solidFill>
                  <a:latin typeface="One Little Font"/>
                </a:rPr>
                <a:t> </a:t>
              </a:r>
              <a:r>
                <a:rPr lang="en-US" sz="2600" dirty="0" err="1">
                  <a:solidFill>
                    <a:srgbClr val="000000"/>
                  </a:solidFill>
                  <a:latin typeface="One Little Font"/>
                </a:rPr>
                <a:t>tek</a:t>
              </a:r>
              <a:r>
                <a:rPr lang="en-US" sz="2600" dirty="0">
                  <a:solidFill>
                    <a:srgbClr val="000000"/>
                  </a:solidFill>
                  <a:latin typeface="One Little Font"/>
                </a:rPr>
                <a:t> </a:t>
              </a:r>
              <a:r>
                <a:rPr lang="en-US" sz="2600" dirty="0" err="1">
                  <a:solidFill>
                    <a:srgbClr val="000000"/>
                  </a:solidFill>
                  <a:latin typeface="One Little Font"/>
                </a:rPr>
                <a:t>ilahi</a:t>
              </a:r>
              <a:r>
                <a:rPr lang="en-US" sz="2600" dirty="0">
                  <a:solidFill>
                    <a:srgbClr val="000000"/>
                  </a:solidFill>
                  <a:latin typeface="One Little Font"/>
                </a:rPr>
                <a:t> </a:t>
              </a:r>
              <a:r>
                <a:rPr lang="en-US" sz="2600" dirty="0" err="1">
                  <a:solidFill>
                    <a:srgbClr val="000000"/>
                  </a:solidFill>
                  <a:latin typeface="One Little Font"/>
                </a:rPr>
                <a:t>kitap</a:t>
              </a:r>
              <a:r>
                <a:rPr lang="en-US" sz="2600" dirty="0">
                  <a:solidFill>
                    <a:srgbClr val="000000"/>
                  </a:solidFill>
                  <a:latin typeface="One Little Font"/>
                </a:rPr>
                <a:t>, </a:t>
              </a:r>
              <a:r>
                <a:rPr lang="en-US" sz="2600" dirty="0" err="1">
                  <a:solidFill>
                    <a:srgbClr val="000000"/>
                  </a:solidFill>
                  <a:latin typeface="One Little Font"/>
                </a:rPr>
                <a:t>Kur’an</a:t>
              </a:r>
              <a:r>
                <a:rPr lang="en-US" sz="2600" dirty="0">
                  <a:solidFill>
                    <a:srgbClr val="000000"/>
                  </a:solidFill>
                  <a:latin typeface="One Little Font"/>
                </a:rPr>
                <a:t>-ı </a:t>
              </a:r>
              <a:r>
                <a:rPr lang="en-US" sz="2600" dirty="0" err="1">
                  <a:solidFill>
                    <a:srgbClr val="000000"/>
                  </a:solidFill>
                  <a:latin typeface="One Little Font"/>
                </a:rPr>
                <a:t>Kerim’dir</a:t>
              </a:r>
              <a:r>
                <a:rPr lang="en-US" sz="2600" dirty="0">
                  <a:solidFill>
                    <a:srgbClr val="000000"/>
                  </a:solidFill>
                  <a:latin typeface="One Little Font"/>
                </a:rPr>
                <a:t>.</a:t>
              </a:r>
            </a:p>
          </p:txBody>
        </p:sp>
      </p:grpSp>
      <p:sp>
        <p:nvSpPr>
          <p:cNvPr id="29" name="TextBox 29"/>
          <p:cNvSpPr txBox="1"/>
          <p:nvPr/>
        </p:nvSpPr>
        <p:spPr>
          <a:xfrm>
            <a:off x="5041888" y="674587"/>
            <a:ext cx="7943980" cy="657225"/>
          </a:xfrm>
          <a:prstGeom prst="rect">
            <a:avLst/>
          </a:prstGeom>
        </p:spPr>
        <p:txBody>
          <a:bodyPr lIns="0" tIns="0" rIns="0" bIns="0" rtlCol="0" anchor="t">
            <a:spAutoFit/>
          </a:bodyPr>
          <a:lstStyle/>
          <a:p>
            <a:pPr algn="ctr">
              <a:lnSpc>
                <a:spcPts val="5280"/>
              </a:lnSpc>
              <a:spcBef>
                <a:spcPct val="0"/>
              </a:spcBef>
            </a:pPr>
            <a:r>
              <a:rPr lang="en-US" sz="4400">
                <a:solidFill>
                  <a:srgbClr val="272626"/>
                </a:solidFill>
                <a:latin typeface="Adigiana Toybox"/>
              </a:rPr>
              <a:t>3.KURAN-I KERİM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457373" y="229329"/>
            <a:ext cx="8806547" cy="1538217"/>
            <a:chOff x="0" y="0"/>
            <a:chExt cx="11107358" cy="1940093"/>
          </a:xfrm>
        </p:grpSpPr>
        <p:sp>
          <p:nvSpPr>
            <p:cNvPr id="3" name="Freeform 3"/>
            <p:cNvSpPr/>
            <p:nvPr/>
          </p:nvSpPr>
          <p:spPr>
            <a:xfrm>
              <a:off x="0" y="-4073"/>
              <a:ext cx="11113749" cy="1946696"/>
            </a:xfrm>
            <a:custGeom>
              <a:avLst/>
              <a:gdLst/>
              <a:ahLst/>
              <a:cxnLst/>
              <a:rect l="l" t="t" r="r" b="b"/>
              <a:pathLst>
                <a:path w="11113749" h="1946696">
                  <a:moveTo>
                    <a:pt x="10485971" y="1892218"/>
                  </a:moveTo>
                  <a:cubicBezTo>
                    <a:pt x="10485971" y="1892218"/>
                    <a:pt x="9755096" y="1946696"/>
                    <a:pt x="8259338" y="1944075"/>
                  </a:cubicBezTo>
                  <a:cubicBezTo>
                    <a:pt x="413249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400909" y="15681"/>
                    <a:pt x="6737632" y="7673"/>
                  </a:cubicBezTo>
                  <a:cubicBezTo>
                    <a:pt x="9536168" y="0"/>
                    <a:pt x="10252902" y="6979"/>
                    <a:pt x="10252902" y="6979"/>
                  </a:cubicBezTo>
                  <a:cubicBezTo>
                    <a:pt x="10621210" y="14458"/>
                    <a:pt x="10759470" y="42638"/>
                    <a:pt x="10957209" y="165219"/>
                  </a:cubicBezTo>
                  <a:cubicBezTo>
                    <a:pt x="11108227" y="258836"/>
                    <a:pt x="11113749" y="476157"/>
                    <a:pt x="11104608" y="1246352"/>
                  </a:cubicBezTo>
                  <a:cubicBezTo>
                    <a:pt x="11104607" y="1693569"/>
                    <a:pt x="11061823" y="1842156"/>
                    <a:pt x="10485971" y="1892218"/>
                  </a:cubicBezTo>
                  <a:close/>
                </a:path>
              </a:pathLst>
            </a:custGeom>
            <a:solidFill>
              <a:srgbClr val="FFD69C"/>
            </a:solidFill>
          </p:spPr>
          <p:txBody>
            <a:bodyPr/>
            <a:lstStyle/>
            <a:p>
              <a:endParaRPr lang="tr-TR"/>
            </a:p>
          </p:txBody>
        </p:sp>
      </p:grpSp>
      <p:sp>
        <p:nvSpPr>
          <p:cNvPr id="4" name="Freeform 4"/>
          <p:cNvSpPr/>
          <p:nvPr/>
        </p:nvSpPr>
        <p:spPr>
          <a:xfrm rot="-60532">
            <a:off x="4723898" y="488997"/>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929793" y="47938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0" y="3485598"/>
            <a:ext cx="4701056" cy="4491704"/>
            <a:chOff x="0" y="0"/>
            <a:chExt cx="1238138" cy="1183000"/>
          </a:xfrm>
        </p:grpSpPr>
        <p:sp>
          <p:nvSpPr>
            <p:cNvPr id="7" name="Freeform 7"/>
            <p:cNvSpPr/>
            <p:nvPr/>
          </p:nvSpPr>
          <p:spPr>
            <a:xfrm>
              <a:off x="0" y="0"/>
              <a:ext cx="1238138" cy="1183000"/>
            </a:xfrm>
            <a:custGeom>
              <a:avLst/>
              <a:gdLst/>
              <a:ahLst/>
              <a:cxnLst/>
              <a:rect l="l" t="t" r="r" b="b"/>
              <a:pathLst>
                <a:path w="1238138" h="1183000">
                  <a:moveTo>
                    <a:pt x="1238138" y="591500"/>
                  </a:moveTo>
                  <a:lnTo>
                    <a:pt x="1034938" y="1183000"/>
                  </a:lnTo>
                  <a:lnTo>
                    <a:pt x="203200" y="1183000"/>
                  </a:lnTo>
                  <a:lnTo>
                    <a:pt x="0" y="591500"/>
                  </a:lnTo>
                  <a:lnTo>
                    <a:pt x="203200" y="0"/>
                  </a:lnTo>
                  <a:lnTo>
                    <a:pt x="1034938" y="0"/>
                  </a:lnTo>
                  <a:lnTo>
                    <a:pt x="1238138" y="591500"/>
                  </a:lnTo>
                  <a:close/>
                </a:path>
              </a:pathLst>
            </a:custGeom>
            <a:solidFill>
              <a:srgbClr val="C9E265"/>
            </a:solidFill>
          </p:spPr>
          <p:txBody>
            <a:bodyPr/>
            <a:lstStyle/>
            <a:p>
              <a:endParaRPr lang="tr-TR"/>
            </a:p>
          </p:txBody>
        </p:sp>
        <p:sp>
          <p:nvSpPr>
            <p:cNvPr id="8" name="TextBox 8"/>
            <p:cNvSpPr txBox="1"/>
            <p:nvPr/>
          </p:nvSpPr>
          <p:spPr>
            <a:xfrm>
              <a:off x="114300" y="287658"/>
              <a:ext cx="997952" cy="755650"/>
            </a:xfrm>
            <a:prstGeom prst="rect">
              <a:avLst/>
            </a:prstGeom>
          </p:spPr>
          <p:txBody>
            <a:bodyPr lIns="50800" tIns="50800" rIns="50800" bIns="50800" rtlCol="0" anchor="ctr"/>
            <a:lstStyle/>
            <a:p>
              <a:pPr algn="ctr">
                <a:lnSpc>
                  <a:spcPts val="3919"/>
                </a:lnSpc>
              </a:pPr>
              <a:r>
                <a:rPr lang="en-US" sz="2799" dirty="0" err="1">
                  <a:solidFill>
                    <a:srgbClr val="000000"/>
                  </a:solidFill>
                  <a:latin typeface="One Little Font"/>
                </a:rPr>
                <a:t>Kur’an</a:t>
              </a:r>
              <a:r>
                <a:rPr lang="en-US" sz="2799" dirty="0">
                  <a:solidFill>
                    <a:srgbClr val="000000"/>
                  </a:solidFill>
                  <a:latin typeface="One Little Font"/>
                </a:rPr>
                <a:t>-ı </a:t>
              </a:r>
              <a:r>
                <a:rPr lang="en-US" sz="2799" dirty="0" err="1">
                  <a:solidFill>
                    <a:srgbClr val="000000"/>
                  </a:solidFill>
                  <a:latin typeface="One Little Font"/>
                </a:rPr>
                <a:t>Kerim</a:t>
              </a:r>
              <a:r>
                <a:rPr lang="en-US" sz="2799" dirty="0">
                  <a:solidFill>
                    <a:srgbClr val="000000"/>
                  </a:solidFill>
                  <a:latin typeface="One Little Font"/>
                </a:rPr>
                <a:t>, </a:t>
              </a:r>
              <a:r>
                <a:rPr lang="en-US" sz="2799" dirty="0" err="1">
                  <a:solidFill>
                    <a:srgbClr val="000000"/>
                  </a:solidFill>
                  <a:latin typeface="One Little Font"/>
                </a:rPr>
                <a:t>ilahi</a:t>
              </a:r>
              <a:r>
                <a:rPr lang="en-US" sz="2799" dirty="0">
                  <a:solidFill>
                    <a:srgbClr val="000000"/>
                  </a:solidFill>
                  <a:latin typeface="One Little Font"/>
                </a:rPr>
                <a:t> </a:t>
              </a:r>
              <a:r>
                <a:rPr lang="en-US" sz="2799" dirty="0" err="1">
                  <a:solidFill>
                    <a:srgbClr val="000000"/>
                  </a:solidFill>
                  <a:latin typeface="One Little Font"/>
                </a:rPr>
                <a:t>kitapların</a:t>
              </a:r>
              <a:r>
                <a:rPr lang="en-US" sz="2799" dirty="0">
                  <a:solidFill>
                    <a:srgbClr val="000000"/>
                  </a:solidFill>
                  <a:latin typeface="One Little Font"/>
                </a:rPr>
                <a:t> </a:t>
              </a:r>
              <a:r>
                <a:rPr lang="en-US" sz="2799" dirty="0" err="1">
                  <a:solidFill>
                    <a:srgbClr val="000000"/>
                  </a:solidFill>
                  <a:latin typeface="One Little Font"/>
                </a:rPr>
                <a:t>sonuncusudur</a:t>
              </a:r>
              <a:endParaRPr lang="en-US" sz="2799" dirty="0">
                <a:solidFill>
                  <a:srgbClr val="000000"/>
                </a:solidFill>
                <a:latin typeface="One Little Font"/>
              </a:endParaRPr>
            </a:p>
            <a:p>
              <a:pPr algn="ctr">
                <a:lnSpc>
                  <a:spcPts val="3919"/>
                </a:lnSpc>
              </a:pPr>
              <a:r>
                <a:rPr lang="en-US" sz="2799" dirty="0" err="1">
                  <a:solidFill>
                    <a:srgbClr val="000000"/>
                  </a:solidFill>
                  <a:latin typeface="One Little Font"/>
                </a:rPr>
                <a:t>ve</a:t>
              </a:r>
              <a:r>
                <a:rPr lang="en-US" sz="2799" dirty="0">
                  <a:solidFill>
                    <a:srgbClr val="000000"/>
                  </a:solidFill>
                  <a:latin typeface="One Little Font"/>
                </a:rPr>
                <a:t> biz </a:t>
              </a:r>
              <a:r>
                <a:rPr lang="en-US" sz="2799" dirty="0" err="1">
                  <a:solidFill>
                    <a:srgbClr val="000000"/>
                  </a:solidFill>
                  <a:latin typeface="One Little Font"/>
                </a:rPr>
                <a:t>Müslümanların</a:t>
              </a:r>
              <a:r>
                <a:rPr lang="en-US" sz="2799" dirty="0">
                  <a:solidFill>
                    <a:srgbClr val="000000"/>
                  </a:solidFill>
                  <a:latin typeface="One Little Font"/>
                </a:rPr>
                <a:t> </a:t>
              </a:r>
              <a:r>
                <a:rPr lang="en-US" sz="2799" dirty="0" err="1">
                  <a:solidFill>
                    <a:srgbClr val="000000"/>
                  </a:solidFill>
                  <a:latin typeface="One Little Font"/>
                </a:rPr>
                <a:t>kutsal</a:t>
              </a:r>
              <a:r>
                <a:rPr lang="en-US" sz="2799" dirty="0">
                  <a:solidFill>
                    <a:srgbClr val="000000"/>
                  </a:solidFill>
                  <a:latin typeface="One Little Font"/>
                </a:rPr>
                <a:t> </a:t>
              </a:r>
              <a:r>
                <a:rPr lang="en-US" sz="2799" dirty="0" err="1">
                  <a:solidFill>
                    <a:srgbClr val="000000"/>
                  </a:solidFill>
                  <a:latin typeface="One Little Font"/>
                </a:rPr>
                <a:t>kitabıdır</a:t>
              </a:r>
              <a:r>
                <a:rPr lang="en-US" sz="2799" dirty="0">
                  <a:solidFill>
                    <a:srgbClr val="000000"/>
                  </a:solidFill>
                  <a:latin typeface="One Little Font"/>
                </a:rPr>
                <a:t>.</a:t>
              </a:r>
            </a:p>
            <a:p>
              <a:pPr algn="ctr">
                <a:lnSpc>
                  <a:spcPts val="3919"/>
                </a:lnSpc>
              </a:pPr>
              <a:r>
                <a:rPr lang="en-US" sz="2799" dirty="0" err="1">
                  <a:solidFill>
                    <a:srgbClr val="000000"/>
                  </a:solidFill>
                  <a:latin typeface="One Little Font"/>
                </a:rPr>
                <a:t>Kur’an</a:t>
              </a:r>
              <a:r>
                <a:rPr lang="en-US" sz="2799" dirty="0">
                  <a:solidFill>
                    <a:srgbClr val="000000"/>
                  </a:solidFill>
                  <a:latin typeface="One Little Font"/>
                </a:rPr>
                <a:t>, </a:t>
              </a:r>
              <a:r>
                <a:rPr lang="en-US" sz="2799" dirty="0" err="1">
                  <a:solidFill>
                    <a:srgbClr val="000000"/>
                  </a:solidFill>
                  <a:latin typeface="One Little Font"/>
                </a:rPr>
                <a:t>Yüce</a:t>
              </a:r>
              <a:r>
                <a:rPr lang="en-US" sz="2799" dirty="0">
                  <a:solidFill>
                    <a:srgbClr val="000000"/>
                  </a:solidFill>
                  <a:latin typeface="One Little Font"/>
                </a:rPr>
                <a:t> Allah </a:t>
              </a:r>
              <a:r>
                <a:rPr lang="en-US" sz="2799" dirty="0" err="1">
                  <a:solidFill>
                    <a:srgbClr val="000000"/>
                  </a:solidFill>
                  <a:latin typeface="One Little Font"/>
                </a:rPr>
                <a:t>tarafından</a:t>
              </a:r>
              <a:endParaRPr lang="en-US" sz="2799" dirty="0">
                <a:solidFill>
                  <a:srgbClr val="000000"/>
                </a:solidFill>
                <a:latin typeface="One Little Font"/>
              </a:endParaRPr>
            </a:p>
            <a:p>
              <a:pPr algn="ctr">
                <a:lnSpc>
                  <a:spcPts val="3919"/>
                </a:lnSpc>
              </a:pPr>
              <a:r>
                <a:rPr lang="en-US" sz="2799" dirty="0" err="1">
                  <a:solidFill>
                    <a:srgbClr val="000000"/>
                  </a:solidFill>
                  <a:latin typeface="One Little Font"/>
                </a:rPr>
                <a:t>indirilmiştir</a:t>
              </a:r>
              <a:r>
                <a:rPr lang="en-US" sz="2799" dirty="0">
                  <a:solidFill>
                    <a:srgbClr val="000000"/>
                  </a:solidFill>
                  <a:latin typeface="One Little Font"/>
                </a:rPr>
                <a:t>. </a:t>
              </a:r>
            </a:p>
          </p:txBody>
        </p:sp>
      </p:grpSp>
      <p:grpSp>
        <p:nvGrpSpPr>
          <p:cNvPr id="9" name="Group 9"/>
          <p:cNvGrpSpPr/>
          <p:nvPr/>
        </p:nvGrpSpPr>
        <p:grpSpPr>
          <a:xfrm>
            <a:off x="4279573" y="6012353"/>
            <a:ext cx="4811670" cy="4270476"/>
            <a:chOff x="50590" y="73983"/>
            <a:chExt cx="1267271" cy="1124735"/>
          </a:xfrm>
        </p:grpSpPr>
        <p:sp>
          <p:nvSpPr>
            <p:cNvPr id="10" name="Freeform 10"/>
            <p:cNvSpPr/>
            <p:nvPr/>
          </p:nvSpPr>
          <p:spPr>
            <a:xfrm>
              <a:off x="50590" y="73983"/>
              <a:ext cx="1267271" cy="1124735"/>
            </a:xfrm>
            <a:custGeom>
              <a:avLst/>
              <a:gdLst/>
              <a:ahLst/>
              <a:cxnLst/>
              <a:rect l="l" t="t" r="r" b="b"/>
              <a:pathLst>
                <a:path w="1267271" h="1124735">
                  <a:moveTo>
                    <a:pt x="1267271" y="562367"/>
                  </a:moveTo>
                  <a:lnTo>
                    <a:pt x="1064071" y="1124735"/>
                  </a:lnTo>
                  <a:lnTo>
                    <a:pt x="203200" y="1124735"/>
                  </a:lnTo>
                  <a:lnTo>
                    <a:pt x="0" y="562367"/>
                  </a:lnTo>
                  <a:lnTo>
                    <a:pt x="203200" y="0"/>
                  </a:lnTo>
                  <a:lnTo>
                    <a:pt x="1064071" y="0"/>
                  </a:lnTo>
                  <a:lnTo>
                    <a:pt x="1267271" y="562367"/>
                  </a:lnTo>
                  <a:close/>
                </a:path>
              </a:pathLst>
            </a:custGeom>
            <a:solidFill>
              <a:srgbClr val="DECE21"/>
            </a:solidFill>
          </p:spPr>
          <p:txBody>
            <a:bodyPr/>
            <a:lstStyle/>
            <a:p>
              <a:endParaRPr lang="tr-TR"/>
            </a:p>
          </p:txBody>
        </p:sp>
        <p:sp>
          <p:nvSpPr>
            <p:cNvPr id="11" name="TextBox 11"/>
            <p:cNvSpPr txBox="1"/>
            <p:nvPr/>
          </p:nvSpPr>
          <p:spPr>
            <a:xfrm>
              <a:off x="191069" y="339674"/>
              <a:ext cx="956557" cy="755650"/>
            </a:xfrm>
            <a:prstGeom prst="rect">
              <a:avLst/>
            </a:prstGeom>
          </p:spPr>
          <p:txBody>
            <a:bodyPr lIns="50800" tIns="50800" rIns="50800" bIns="50800" rtlCol="0" anchor="ctr"/>
            <a:lstStyle/>
            <a:p>
              <a:pPr algn="ctr">
                <a:lnSpc>
                  <a:spcPts val="4059"/>
                </a:lnSpc>
              </a:pPr>
              <a:r>
                <a:rPr lang="en-US" sz="2899" dirty="0" err="1">
                  <a:solidFill>
                    <a:srgbClr val="000000"/>
                  </a:solidFill>
                  <a:latin typeface="One Little Font"/>
                </a:rPr>
                <a:t>Kur’an</a:t>
              </a:r>
              <a:r>
                <a:rPr lang="en-US" sz="2899" dirty="0">
                  <a:solidFill>
                    <a:srgbClr val="000000"/>
                  </a:solidFill>
                  <a:latin typeface="One Little Font"/>
                </a:rPr>
                <a:t>-ı </a:t>
              </a:r>
              <a:r>
                <a:rPr lang="en-US" sz="2899" dirty="0" err="1">
                  <a:solidFill>
                    <a:srgbClr val="000000"/>
                  </a:solidFill>
                  <a:latin typeface="One Little Font"/>
                </a:rPr>
                <a:t>Kerim</a:t>
              </a:r>
              <a:r>
                <a:rPr lang="en-US" sz="2899" dirty="0">
                  <a:solidFill>
                    <a:srgbClr val="000000"/>
                  </a:solidFill>
                  <a:latin typeface="One Little Font"/>
                </a:rPr>
                <a:t>, </a:t>
              </a:r>
              <a:r>
                <a:rPr lang="en-US" sz="2899" dirty="0" err="1">
                  <a:solidFill>
                    <a:srgbClr val="000000"/>
                  </a:solidFill>
                  <a:latin typeface="One Little Font"/>
                </a:rPr>
                <a:t>ilahi</a:t>
              </a:r>
              <a:r>
                <a:rPr lang="en-US" sz="2899" dirty="0">
                  <a:solidFill>
                    <a:srgbClr val="000000"/>
                  </a:solidFill>
                  <a:latin typeface="One Little Font"/>
                </a:rPr>
                <a:t> </a:t>
              </a:r>
              <a:r>
                <a:rPr lang="en-US" sz="2899" dirty="0" err="1">
                  <a:solidFill>
                    <a:srgbClr val="000000"/>
                  </a:solidFill>
                  <a:latin typeface="One Little Font"/>
                </a:rPr>
                <a:t>kitapların</a:t>
              </a:r>
              <a:r>
                <a:rPr lang="en-US" sz="2899" dirty="0">
                  <a:solidFill>
                    <a:srgbClr val="000000"/>
                  </a:solidFill>
                  <a:latin typeface="One Little Font"/>
                </a:rPr>
                <a:t> </a:t>
              </a:r>
              <a:r>
                <a:rPr lang="en-US" sz="2899" dirty="0" err="1">
                  <a:solidFill>
                    <a:srgbClr val="000000"/>
                  </a:solidFill>
                  <a:latin typeface="One Little Font"/>
                </a:rPr>
                <a:t>sonuncusudur</a:t>
              </a:r>
              <a:r>
                <a:rPr lang="en-US" sz="2899" dirty="0">
                  <a:solidFill>
                    <a:srgbClr val="000000"/>
                  </a:solidFill>
                  <a:latin typeface="One Little Font"/>
                </a:rPr>
                <a:t> </a:t>
              </a:r>
              <a:r>
                <a:rPr lang="en-US" sz="2899" dirty="0" err="1">
                  <a:solidFill>
                    <a:srgbClr val="000000"/>
                  </a:solidFill>
                  <a:latin typeface="One Little Font"/>
                </a:rPr>
                <a:t>ve</a:t>
              </a:r>
              <a:r>
                <a:rPr lang="en-US" sz="2899" dirty="0">
                  <a:solidFill>
                    <a:srgbClr val="000000"/>
                  </a:solidFill>
                  <a:latin typeface="One Little Font"/>
                </a:rPr>
                <a:t> biz </a:t>
              </a:r>
              <a:r>
                <a:rPr lang="en-US" sz="2899" dirty="0" err="1">
                  <a:solidFill>
                    <a:srgbClr val="000000"/>
                  </a:solidFill>
                  <a:latin typeface="One Little Font"/>
                </a:rPr>
                <a:t>Müslümanların</a:t>
              </a:r>
              <a:r>
                <a:rPr lang="en-US" sz="2899" dirty="0">
                  <a:solidFill>
                    <a:srgbClr val="000000"/>
                  </a:solidFill>
                  <a:latin typeface="One Little Font"/>
                </a:rPr>
                <a:t> </a:t>
              </a:r>
              <a:r>
                <a:rPr lang="en-US" sz="2899" dirty="0" err="1">
                  <a:solidFill>
                    <a:srgbClr val="000000"/>
                  </a:solidFill>
                  <a:latin typeface="One Little Font"/>
                </a:rPr>
                <a:t>kutsal</a:t>
              </a:r>
              <a:r>
                <a:rPr lang="en-US" sz="2899" dirty="0">
                  <a:solidFill>
                    <a:srgbClr val="000000"/>
                  </a:solidFill>
                  <a:latin typeface="One Little Font"/>
                </a:rPr>
                <a:t> </a:t>
              </a:r>
              <a:r>
                <a:rPr lang="en-US" sz="2899" dirty="0" err="1">
                  <a:solidFill>
                    <a:srgbClr val="000000"/>
                  </a:solidFill>
                  <a:latin typeface="One Little Font"/>
                </a:rPr>
                <a:t>kitabıdır</a:t>
              </a:r>
              <a:r>
                <a:rPr lang="en-US" sz="2899" dirty="0">
                  <a:solidFill>
                    <a:srgbClr val="000000"/>
                  </a:solidFill>
                  <a:latin typeface="One Little Font"/>
                </a:rPr>
                <a:t>. </a:t>
              </a:r>
              <a:r>
                <a:rPr lang="en-US" sz="2899" dirty="0" err="1">
                  <a:solidFill>
                    <a:srgbClr val="000000"/>
                  </a:solidFill>
                  <a:latin typeface="One Little Font"/>
                </a:rPr>
                <a:t>Kur’an</a:t>
              </a:r>
              <a:r>
                <a:rPr lang="en-US" sz="2899" dirty="0">
                  <a:solidFill>
                    <a:srgbClr val="000000"/>
                  </a:solidFill>
                  <a:latin typeface="One Little Font"/>
                </a:rPr>
                <a:t>, </a:t>
              </a:r>
              <a:r>
                <a:rPr lang="en-US" sz="2899" dirty="0" err="1">
                  <a:solidFill>
                    <a:srgbClr val="000000"/>
                  </a:solidFill>
                  <a:latin typeface="One Little Font"/>
                </a:rPr>
                <a:t>Yüce</a:t>
              </a:r>
              <a:r>
                <a:rPr lang="en-US" sz="2899" dirty="0">
                  <a:solidFill>
                    <a:srgbClr val="000000"/>
                  </a:solidFill>
                  <a:latin typeface="One Little Font"/>
                </a:rPr>
                <a:t> Allah </a:t>
              </a:r>
              <a:r>
                <a:rPr lang="en-US" sz="2899" dirty="0" err="1">
                  <a:solidFill>
                    <a:srgbClr val="000000"/>
                  </a:solidFill>
                  <a:latin typeface="One Little Font"/>
                </a:rPr>
                <a:t>tarafından</a:t>
              </a:r>
              <a:r>
                <a:rPr lang="en-US" sz="2899" dirty="0">
                  <a:solidFill>
                    <a:srgbClr val="000000"/>
                  </a:solidFill>
                  <a:latin typeface="One Little Font"/>
                </a:rPr>
                <a:t> </a:t>
              </a:r>
              <a:r>
                <a:rPr lang="en-US" sz="2899" dirty="0" err="1">
                  <a:solidFill>
                    <a:srgbClr val="000000"/>
                  </a:solidFill>
                  <a:latin typeface="One Little Font"/>
                </a:rPr>
                <a:t>indirilmiştir</a:t>
              </a:r>
              <a:r>
                <a:rPr lang="en-US" sz="2899" dirty="0">
                  <a:solidFill>
                    <a:srgbClr val="000000"/>
                  </a:solidFill>
                  <a:latin typeface="One Little Font"/>
                </a:rPr>
                <a:t>.</a:t>
              </a:r>
            </a:p>
            <a:p>
              <a:pPr algn="ctr">
                <a:lnSpc>
                  <a:spcPts val="4059"/>
                </a:lnSpc>
              </a:pPr>
              <a:endParaRPr lang="en-US" sz="2899" dirty="0">
                <a:solidFill>
                  <a:srgbClr val="000000"/>
                </a:solidFill>
                <a:latin typeface="One Little Font"/>
              </a:endParaRPr>
            </a:p>
          </p:txBody>
        </p:sp>
      </p:grpSp>
      <p:grpSp>
        <p:nvGrpSpPr>
          <p:cNvPr id="12" name="Group 12"/>
          <p:cNvGrpSpPr/>
          <p:nvPr/>
        </p:nvGrpSpPr>
        <p:grpSpPr>
          <a:xfrm>
            <a:off x="9144000" y="3495122"/>
            <a:ext cx="8962576" cy="6801609"/>
            <a:chOff x="0" y="223301"/>
            <a:chExt cx="2265070" cy="1718939"/>
          </a:xfrm>
        </p:grpSpPr>
        <p:sp>
          <p:nvSpPr>
            <p:cNvPr id="13" name="Freeform 13"/>
            <p:cNvSpPr/>
            <p:nvPr/>
          </p:nvSpPr>
          <p:spPr>
            <a:xfrm>
              <a:off x="0" y="223301"/>
              <a:ext cx="2265070" cy="1718939"/>
            </a:xfrm>
            <a:custGeom>
              <a:avLst/>
              <a:gdLst/>
              <a:ahLst/>
              <a:cxnLst/>
              <a:rect l="l" t="t" r="r" b="b"/>
              <a:pathLst>
                <a:path w="2265070" h="1718939">
                  <a:moveTo>
                    <a:pt x="1132535" y="0"/>
                  </a:moveTo>
                  <a:cubicBezTo>
                    <a:pt x="507053" y="0"/>
                    <a:pt x="0" y="384798"/>
                    <a:pt x="0" y="859470"/>
                  </a:cubicBezTo>
                  <a:cubicBezTo>
                    <a:pt x="0" y="1334141"/>
                    <a:pt x="507053" y="1718939"/>
                    <a:pt x="1132535" y="1718939"/>
                  </a:cubicBezTo>
                  <a:cubicBezTo>
                    <a:pt x="1758017" y="1718939"/>
                    <a:pt x="2265070" y="1334141"/>
                    <a:pt x="2265070" y="859470"/>
                  </a:cubicBezTo>
                  <a:cubicBezTo>
                    <a:pt x="2265070" y="384798"/>
                    <a:pt x="1758017" y="0"/>
                    <a:pt x="1132535" y="0"/>
                  </a:cubicBezTo>
                  <a:close/>
                </a:path>
              </a:pathLst>
            </a:custGeom>
            <a:solidFill>
              <a:srgbClr val="2A9D8F"/>
            </a:solidFill>
          </p:spPr>
          <p:txBody>
            <a:bodyPr/>
            <a:lstStyle/>
            <a:p>
              <a:endParaRPr lang="tr-TR"/>
            </a:p>
          </p:txBody>
        </p:sp>
        <p:sp>
          <p:nvSpPr>
            <p:cNvPr id="14" name="TextBox 14"/>
            <p:cNvSpPr txBox="1"/>
            <p:nvPr/>
          </p:nvSpPr>
          <p:spPr>
            <a:xfrm>
              <a:off x="244751" y="788478"/>
              <a:ext cx="1791794" cy="717550"/>
            </a:xfrm>
            <a:prstGeom prst="rect">
              <a:avLst/>
            </a:prstGeom>
          </p:spPr>
          <p:txBody>
            <a:bodyPr lIns="50800" tIns="50800" rIns="50800" bIns="50800" rtlCol="0" anchor="ctr"/>
            <a:lstStyle/>
            <a:p>
              <a:pPr algn="ctr">
                <a:lnSpc>
                  <a:spcPts val="3640"/>
                </a:lnSpc>
              </a:pPr>
              <a:endParaRPr dirty="0"/>
            </a:p>
            <a:p>
              <a:pPr algn="ctr">
                <a:lnSpc>
                  <a:spcPts val="3640"/>
                </a:lnSpc>
              </a:pPr>
              <a:r>
                <a:rPr lang="en-US" sz="2600" dirty="0" err="1">
                  <a:solidFill>
                    <a:srgbClr val="000000"/>
                  </a:solidFill>
                  <a:latin typeface="One Little Font"/>
                </a:rPr>
                <a:t>Yüce</a:t>
              </a:r>
              <a:r>
                <a:rPr lang="en-US" sz="2600" dirty="0">
                  <a:solidFill>
                    <a:srgbClr val="000000"/>
                  </a:solidFill>
                  <a:latin typeface="One Little Font"/>
                </a:rPr>
                <a:t> </a:t>
              </a:r>
              <a:r>
                <a:rPr lang="en-US" sz="2600" dirty="0" err="1">
                  <a:solidFill>
                    <a:srgbClr val="000000"/>
                  </a:solidFill>
                  <a:latin typeface="One Little Font"/>
                </a:rPr>
                <a:t>kitabımız</a:t>
              </a:r>
              <a:r>
                <a:rPr lang="en-US" sz="2600" dirty="0">
                  <a:solidFill>
                    <a:srgbClr val="000000"/>
                  </a:solidFill>
                  <a:latin typeface="One Little Font"/>
                </a:rPr>
                <a:t> </a:t>
              </a:r>
              <a:r>
                <a:rPr lang="en-US" sz="2600" dirty="0" err="1">
                  <a:solidFill>
                    <a:srgbClr val="000000"/>
                  </a:solidFill>
                  <a:latin typeface="One Little Font"/>
                </a:rPr>
                <a:t>Kur’an</a:t>
              </a:r>
              <a:r>
                <a:rPr lang="en-US" sz="2600" dirty="0">
                  <a:solidFill>
                    <a:srgbClr val="000000"/>
                  </a:solidFill>
                  <a:latin typeface="One Little Font"/>
                </a:rPr>
                <a:t>, </a:t>
              </a:r>
              <a:r>
                <a:rPr lang="en-US" sz="2600" dirty="0" err="1">
                  <a:solidFill>
                    <a:srgbClr val="000000"/>
                  </a:solidFill>
                  <a:latin typeface="One Little Font"/>
                </a:rPr>
                <a:t>Peygamberimize</a:t>
              </a:r>
              <a:r>
                <a:rPr lang="en-US" sz="2600" dirty="0">
                  <a:solidFill>
                    <a:srgbClr val="000000"/>
                  </a:solidFill>
                  <a:latin typeface="One Little Font"/>
                </a:rPr>
                <a:t> (</a:t>
              </a:r>
              <a:r>
                <a:rPr lang="en-US" sz="2600" dirty="0" err="1">
                  <a:solidFill>
                    <a:srgbClr val="000000"/>
                  </a:solidFill>
                  <a:latin typeface="One Little Font"/>
                </a:rPr>
                <a:t>s.a.v</a:t>
              </a:r>
              <a:r>
                <a:rPr lang="en-US" sz="2600" dirty="0">
                  <a:solidFill>
                    <a:srgbClr val="000000"/>
                  </a:solidFill>
                  <a:latin typeface="One Little Font"/>
                </a:rPr>
                <a:t>.) </a:t>
              </a:r>
              <a:r>
                <a:rPr lang="en-US" sz="2600" dirty="0" err="1">
                  <a:solidFill>
                    <a:srgbClr val="000000"/>
                  </a:solidFill>
                  <a:latin typeface="One Little Font"/>
                </a:rPr>
                <a:t>vahiy</a:t>
              </a:r>
              <a:r>
                <a:rPr lang="en-US" sz="2600" dirty="0">
                  <a:solidFill>
                    <a:srgbClr val="000000"/>
                  </a:solidFill>
                  <a:latin typeface="One Little Font"/>
                </a:rPr>
                <a:t> </a:t>
              </a:r>
              <a:r>
                <a:rPr lang="en-US" sz="2600" dirty="0" err="1">
                  <a:solidFill>
                    <a:srgbClr val="000000"/>
                  </a:solidFill>
                  <a:latin typeface="One Little Font"/>
                </a:rPr>
                <a:t>yoluyla</a:t>
              </a:r>
              <a:r>
                <a:rPr lang="en-US" sz="2600" dirty="0">
                  <a:solidFill>
                    <a:srgbClr val="000000"/>
                  </a:solidFill>
                  <a:latin typeface="One Little Font"/>
                </a:rPr>
                <a:t> </a:t>
              </a:r>
              <a:r>
                <a:rPr lang="en-US" sz="2600" dirty="0" err="1">
                  <a:solidFill>
                    <a:srgbClr val="000000"/>
                  </a:solidFill>
                  <a:latin typeface="One Little Font"/>
                </a:rPr>
                <a:t>indirilmiştir</a:t>
              </a:r>
              <a:r>
                <a:rPr lang="en-US" sz="2600" dirty="0">
                  <a:solidFill>
                    <a:srgbClr val="000000"/>
                  </a:solidFill>
                  <a:latin typeface="One Little Font"/>
                </a:rPr>
                <a:t>.</a:t>
              </a:r>
            </a:p>
            <a:p>
              <a:pPr algn="ctr">
                <a:lnSpc>
                  <a:spcPts val="3640"/>
                </a:lnSpc>
              </a:pPr>
              <a:r>
                <a:rPr lang="en-US" sz="2600" dirty="0" err="1">
                  <a:solidFill>
                    <a:srgbClr val="000000"/>
                  </a:solidFill>
                  <a:latin typeface="One Little Font"/>
                </a:rPr>
                <a:t>Vahiy</a:t>
              </a:r>
              <a:r>
                <a:rPr lang="en-US" sz="2600" dirty="0">
                  <a:solidFill>
                    <a:srgbClr val="000000"/>
                  </a:solidFill>
                  <a:latin typeface="One Little Font"/>
                </a:rPr>
                <a:t>, </a:t>
              </a:r>
              <a:r>
                <a:rPr lang="en-US" sz="2600" dirty="0" err="1">
                  <a:solidFill>
                    <a:srgbClr val="000000"/>
                  </a:solidFill>
                  <a:latin typeface="One Little Font"/>
                </a:rPr>
                <a:t>Yüce</a:t>
              </a:r>
              <a:r>
                <a:rPr lang="en-US" sz="2600" dirty="0">
                  <a:solidFill>
                    <a:srgbClr val="000000"/>
                  </a:solidFill>
                  <a:latin typeface="One Little Font"/>
                </a:rPr>
                <a:t> Allah </a:t>
              </a:r>
              <a:r>
                <a:rPr lang="en-US" sz="2600" dirty="0" err="1">
                  <a:solidFill>
                    <a:srgbClr val="000000"/>
                  </a:solidFill>
                  <a:latin typeface="One Little Font"/>
                </a:rPr>
                <a:t>tarafından</a:t>
              </a:r>
              <a:r>
                <a:rPr lang="en-US" sz="2600" dirty="0">
                  <a:solidFill>
                    <a:srgbClr val="000000"/>
                  </a:solidFill>
                  <a:latin typeface="One Little Font"/>
                </a:rPr>
                <a:t> </a:t>
              </a:r>
              <a:r>
                <a:rPr lang="en-US" sz="2600" dirty="0" err="1">
                  <a:solidFill>
                    <a:srgbClr val="000000"/>
                  </a:solidFill>
                  <a:latin typeface="One Little Font"/>
                </a:rPr>
                <a:t>peygamberler</a:t>
              </a:r>
              <a:r>
                <a:rPr lang="en-US" sz="2600" dirty="0">
                  <a:solidFill>
                    <a:srgbClr val="000000"/>
                  </a:solidFill>
                  <a:latin typeface="One Little Font"/>
                </a:rPr>
                <a:t> </a:t>
              </a:r>
              <a:r>
                <a:rPr lang="en-US" sz="2600" dirty="0" err="1">
                  <a:solidFill>
                    <a:srgbClr val="000000"/>
                  </a:solidFill>
                  <a:latin typeface="One Little Font"/>
                </a:rPr>
                <a:t>aracılığıyla</a:t>
              </a:r>
              <a:r>
                <a:rPr lang="en-US" sz="2600" dirty="0">
                  <a:solidFill>
                    <a:srgbClr val="000000"/>
                  </a:solidFill>
                  <a:latin typeface="One Little Font"/>
                </a:rPr>
                <a:t> </a:t>
              </a:r>
              <a:r>
                <a:rPr lang="en-US" sz="2600" dirty="0" err="1">
                  <a:solidFill>
                    <a:srgbClr val="000000"/>
                  </a:solidFill>
                  <a:latin typeface="One Little Font"/>
                </a:rPr>
                <a:t>insanlara</a:t>
              </a:r>
              <a:r>
                <a:rPr lang="en-US" sz="2600" dirty="0">
                  <a:solidFill>
                    <a:srgbClr val="000000"/>
                  </a:solidFill>
                  <a:latin typeface="One Little Font"/>
                </a:rPr>
                <a:t>, </a:t>
              </a:r>
              <a:r>
                <a:rPr lang="en-US" sz="2600" dirty="0" err="1">
                  <a:solidFill>
                    <a:srgbClr val="000000"/>
                  </a:solidFill>
                  <a:latin typeface="One Little Font"/>
                </a:rPr>
                <a:t>hayatın</a:t>
              </a:r>
              <a:r>
                <a:rPr lang="en-US" sz="2600" dirty="0">
                  <a:solidFill>
                    <a:srgbClr val="000000"/>
                  </a:solidFill>
                  <a:latin typeface="One Little Font"/>
                </a:rPr>
                <a:t> hangi </a:t>
              </a:r>
              <a:r>
                <a:rPr lang="en-US" sz="2600" dirty="0" err="1">
                  <a:solidFill>
                    <a:srgbClr val="000000"/>
                  </a:solidFill>
                  <a:latin typeface="One Little Font"/>
                </a:rPr>
                <a:t>ilkelere</a:t>
              </a:r>
              <a:r>
                <a:rPr lang="en-US" sz="2600" dirty="0">
                  <a:solidFill>
                    <a:srgbClr val="000000"/>
                  </a:solidFill>
                  <a:latin typeface="One Little Font"/>
                </a:rPr>
                <a:t> </a:t>
              </a:r>
              <a:r>
                <a:rPr lang="en-US" sz="2600" dirty="0" err="1">
                  <a:solidFill>
                    <a:srgbClr val="000000"/>
                  </a:solidFill>
                  <a:latin typeface="One Little Font"/>
                </a:rPr>
                <a:t>göre</a:t>
              </a:r>
              <a:r>
                <a:rPr lang="en-US" sz="2600" dirty="0">
                  <a:solidFill>
                    <a:srgbClr val="000000"/>
                  </a:solidFill>
                  <a:latin typeface="One Little Font"/>
                </a:rPr>
                <a:t> </a:t>
              </a:r>
              <a:r>
                <a:rPr lang="en-US" sz="2600" dirty="0" err="1">
                  <a:solidFill>
                    <a:srgbClr val="000000"/>
                  </a:solidFill>
                  <a:latin typeface="One Little Font"/>
                </a:rPr>
                <a:t>yönlendirilmesi</a:t>
              </a:r>
              <a:r>
                <a:rPr lang="en-US" sz="2600" dirty="0">
                  <a:solidFill>
                    <a:srgbClr val="000000"/>
                  </a:solidFill>
                  <a:latin typeface="One Little Font"/>
                </a:rPr>
                <a:t>, </a:t>
              </a:r>
              <a:r>
                <a:rPr lang="en-US" sz="2600" dirty="0" err="1">
                  <a:solidFill>
                    <a:srgbClr val="000000"/>
                  </a:solidFill>
                  <a:latin typeface="One Little Font"/>
                </a:rPr>
                <a:t>nelere</a:t>
              </a:r>
              <a:r>
                <a:rPr lang="en-US" sz="2600" dirty="0">
                  <a:solidFill>
                    <a:srgbClr val="000000"/>
                  </a:solidFill>
                  <a:latin typeface="One Little Font"/>
                </a:rPr>
                <a:t> </a:t>
              </a:r>
              <a:r>
                <a:rPr lang="en-US" sz="2600" dirty="0" err="1">
                  <a:solidFill>
                    <a:srgbClr val="000000"/>
                  </a:solidFill>
                  <a:latin typeface="One Little Font"/>
                </a:rPr>
                <a:t>uyulup</a:t>
              </a:r>
              <a:r>
                <a:rPr lang="en-US" sz="2600" dirty="0">
                  <a:solidFill>
                    <a:srgbClr val="000000"/>
                  </a:solidFill>
                  <a:latin typeface="One Little Font"/>
                </a:rPr>
                <a:t> </a:t>
              </a:r>
              <a:r>
                <a:rPr lang="en-US" sz="2600" dirty="0" err="1">
                  <a:solidFill>
                    <a:srgbClr val="000000"/>
                  </a:solidFill>
                  <a:latin typeface="One Little Font"/>
                </a:rPr>
                <a:t>nelerden</a:t>
              </a:r>
              <a:r>
                <a:rPr lang="en-US" sz="2600" dirty="0">
                  <a:solidFill>
                    <a:srgbClr val="000000"/>
                  </a:solidFill>
                  <a:latin typeface="One Little Font"/>
                </a:rPr>
                <a:t> </a:t>
              </a:r>
              <a:r>
                <a:rPr lang="en-US" sz="2600" dirty="0" err="1">
                  <a:solidFill>
                    <a:srgbClr val="000000"/>
                  </a:solidFill>
                  <a:latin typeface="One Little Font"/>
                </a:rPr>
                <a:t>sakınılması</a:t>
              </a:r>
              <a:r>
                <a:rPr lang="en-US" sz="2600" dirty="0">
                  <a:solidFill>
                    <a:srgbClr val="000000"/>
                  </a:solidFill>
                  <a:latin typeface="One Little Font"/>
                </a:rPr>
                <a:t> </a:t>
              </a:r>
              <a:r>
                <a:rPr lang="en-US" sz="2600" dirty="0" err="1">
                  <a:solidFill>
                    <a:srgbClr val="000000"/>
                  </a:solidFill>
                  <a:latin typeface="One Little Font"/>
                </a:rPr>
                <a:t>gerektiğini</a:t>
              </a:r>
              <a:r>
                <a:rPr lang="en-US" sz="2600" dirty="0">
                  <a:solidFill>
                    <a:srgbClr val="000000"/>
                  </a:solidFill>
                  <a:latin typeface="One Little Font"/>
                </a:rPr>
                <a:t> </a:t>
              </a:r>
              <a:r>
                <a:rPr lang="en-US" sz="2600" dirty="0" err="1">
                  <a:solidFill>
                    <a:srgbClr val="000000"/>
                  </a:solidFill>
                  <a:latin typeface="One Little Font"/>
                </a:rPr>
                <a:t>bildiren</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ilahi</a:t>
              </a:r>
              <a:r>
                <a:rPr lang="en-US" sz="2600" dirty="0">
                  <a:solidFill>
                    <a:srgbClr val="000000"/>
                  </a:solidFill>
                  <a:latin typeface="One Little Font"/>
                </a:rPr>
                <a:t> </a:t>
              </a:r>
              <a:r>
                <a:rPr lang="en-US" sz="2600" dirty="0" err="1">
                  <a:solidFill>
                    <a:srgbClr val="000000"/>
                  </a:solidFill>
                  <a:latin typeface="One Little Font"/>
                </a:rPr>
                <a:t>bilgi</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bu</a:t>
              </a:r>
              <a:r>
                <a:rPr lang="en-US" sz="2600" dirty="0">
                  <a:solidFill>
                    <a:srgbClr val="000000"/>
                  </a:solidFill>
                  <a:latin typeface="One Little Font"/>
                </a:rPr>
                <a:t> </a:t>
              </a:r>
              <a:r>
                <a:rPr lang="en-US" sz="2600" dirty="0" err="1">
                  <a:solidFill>
                    <a:srgbClr val="000000"/>
                  </a:solidFill>
                  <a:latin typeface="One Little Font"/>
                </a:rPr>
                <a:t>bilginin</a:t>
              </a:r>
              <a:r>
                <a:rPr lang="en-US" sz="2600" dirty="0">
                  <a:solidFill>
                    <a:srgbClr val="000000"/>
                  </a:solidFill>
                  <a:latin typeface="One Little Font"/>
                </a:rPr>
                <a:t> </a:t>
              </a:r>
              <a:r>
                <a:rPr lang="en-US" sz="2600" dirty="0" err="1">
                  <a:solidFill>
                    <a:srgbClr val="000000"/>
                  </a:solidFill>
                  <a:latin typeface="One Little Font"/>
                </a:rPr>
                <a:t>gönderiliş</a:t>
              </a:r>
              <a:r>
                <a:rPr lang="en-US" sz="2600" dirty="0">
                  <a:solidFill>
                    <a:srgbClr val="000000"/>
                  </a:solidFill>
                  <a:latin typeface="One Little Font"/>
                </a:rPr>
                <a:t> </a:t>
              </a:r>
              <a:r>
                <a:rPr lang="en-US" sz="2600" dirty="0" err="1">
                  <a:solidFill>
                    <a:srgbClr val="000000"/>
                  </a:solidFill>
                  <a:latin typeface="One Little Font"/>
                </a:rPr>
                <a:t>şekline</a:t>
              </a:r>
              <a:r>
                <a:rPr lang="en-US" sz="2600" dirty="0">
                  <a:solidFill>
                    <a:srgbClr val="000000"/>
                  </a:solidFill>
                  <a:latin typeface="One Little Font"/>
                </a:rPr>
                <a:t> </a:t>
              </a:r>
              <a:r>
                <a:rPr lang="en-US" sz="2600" dirty="0" err="1">
                  <a:solidFill>
                    <a:srgbClr val="000000"/>
                  </a:solidFill>
                  <a:latin typeface="One Little Font"/>
                </a:rPr>
                <a:t>denir</a:t>
              </a:r>
              <a:r>
                <a:rPr lang="en-US" sz="2600" dirty="0">
                  <a:solidFill>
                    <a:srgbClr val="000000"/>
                  </a:solidFill>
                  <a:latin typeface="One Little Font"/>
                </a:rPr>
                <a:t>.</a:t>
              </a:r>
            </a:p>
            <a:p>
              <a:pPr algn="ctr">
                <a:lnSpc>
                  <a:spcPts val="3640"/>
                </a:lnSpc>
              </a:pPr>
              <a:r>
                <a:rPr lang="en-US" sz="2600" dirty="0" err="1">
                  <a:solidFill>
                    <a:srgbClr val="000000"/>
                  </a:solidFill>
                  <a:latin typeface="One Little Font"/>
                </a:rPr>
                <a:t>Yüce</a:t>
              </a:r>
              <a:r>
                <a:rPr lang="en-US" sz="2600" dirty="0">
                  <a:solidFill>
                    <a:srgbClr val="000000"/>
                  </a:solidFill>
                  <a:latin typeface="One Little Font"/>
                </a:rPr>
                <a:t> Allah, Hz. </a:t>
              </a:r>
              <a:r>
                <a:rPr lang="en-US" sz="2600" dirty="0" err="1">
                  <a:solidFill>
                    <a:srgbClr val="000000"/>
                  </a:solidFill>
                  <a:latin typeface="One Little Font"/>
                </a:rPr>
                <a:t>Muhammed’e</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bazen</a:t>
              </a:r>
              <a:r>
                <a:rPr lang="en-US" sz="2600" dirty="0">
                  <a:solidFill>
                    <a:srgbClr val="000000"/>
                  </a:solidFill>
                  <a:latin typeface="One Little Font"/>
                </a:rPr>
                <a:t> </a:t>
              </a:r>
              <a:r>
                <a:rPr lang="en-US" sz="2600" dirty="0" err="1">
                  <a:solidFill>
                    <a:srgbClr val="000000"/>
                  </a:solidFill>
                  <a:latin typeface="One Little Font"/>
                </a:rPr>
                <a:t>melek</a:t>
              </a:r>
              <a:r>
                <a:rPr lang="en-US" sz="2600" dirty="0">
                  <a:solidFill>
                    <a:srgbClr val="000000"/>
                  </a:solidFill>
                  <a:latin typeface="One Little Font"/>
                </a:rPr>
                <a:t> </a:t>
              </a:r>
              <a:r>
                <a:rPr lang="en-US" sz="2600" dirty="0" err="1">
                  <a:solidFill>
                    <a:srgbClr val="000000"/>
                  </a:solidFill>
                  <a:latin typeface="One Little Font"/>
                </a:rPr>
                <a:t>Cebrail</a:t>
              </a:r>
              <a:r>
                <a:rPr lang="en-US" sz="2600" dirty="0">
                  <a:solidFill>
                    <a:srgbClr val="000000"/>
                  </a:solidFill>
                  <a:latin typeface="One Little Font"/>
                </a:rPr>
                <a:t> </a:t>
              </a:r>
              <a:r>
                <a:rPr lang="en-US" sz="2600" dirty="0" err="1">
                  <a:solidFill>
                    <a:srgbClr val="000000"/>
                  </a:solidFill>
                  <a:latin typeface="One Little Font"/>
                </a:rPr>
                <a:t>aracılığıyla</a:t>
              </a:r>
              <a:r>
                <a:rPr lang="en-US" sz="2600" dirty="0">
                  <a:solidFill>
                    <a:srgbClr val="000000"/>
                  </a:solidFill>
                  <a:latin typeface="One Little Font"/>
                </a:rPr>
                <a:t> </a:t>
              </a:r>
              <a:r>
                <a:rPr lang="en-US" sz="2600" dirty="0" err="1">
                  <a:solidFill>
                    <a:srgbClr val="000000"/>
                  </a:solidFill>
                  <a:latin typeface="One Little Font"/>
                </a:rPr>
                <a:t>bazen</a:t>
              </a:r>
              <a:r>
                <a:rPr lang="en-US" sz="2600" dirty="0">
                  <a:solidFill>
                    <a:srgbClr val="000000"/>
                  </a:solidFill>
                  <a:latin typeface="One Little Font"/>
                </a:rPr>
                <a:t> de </a:t>
              </a:r>
              <a:r>
                <a:rPr lang="en-US" sz="2600" dirty="0" err="1">
                  <a:solidFill>
                    <a:srgbClr val="000000"/>
                  </a:solidFill>
                  <a:latin typeface="One Little Font"/>
                </a:rPr>
                <a:t>aracısız</a:t>
              </a:r>
              <a:r>
                <a:rPr lang="en-US" sz="2600" dirty="0">
                  <a:solidFill>
                    <a:srgbClr val="000000"/>
                  </a:solidFill>
                  <a:latin typeface="One Little Font"/>
                </a:rPr>
                <a:t> </a:t>
              </a:r>
              <a:r>
                <a:rPr lang="en-US" sz="2600" dirty="0" err="1">
                  <a:solidFill>
                    <a:srgbClr val="000000"/>
                  </a:solidFill>
                  <a:latin typeface="One Little Font"/>
                </a:rPr>
                <a:t>olarak</a:t>
              </a:r>
              <a:r>
                <a:rPr lang="en-US" sz="2600" dirty="0">
                  <a:solidFill>
                    <a:srgbClr val="000000"/>
                  </a:solidFill>
                  <a:latin typeface="One Little Font"/>
                </a:rPr>
                <a:t> </a:t>
              </a:r>
              <a:r>
                <a:rPr lang="en-US" sz="2600" dirty="0" err="1">
                  <a:solidFill>
                    <a:srgbClr val="000000"/>
                  </a:solidFill>
                  <a:latin typeface="One Little Font"/>
                </a:rPr>
                <a:t>vahiy</a:t>
              </a:r>
              <a:r>
                <a:rPr lang="en-US" sz="2600" dirty="0">
                  <a:solidFill>
                    <a:srgbClr val="000000"/>
                  </a:solidFill>
                  <a:latin typeface="One Little Font"/>
                </a:rPr>
                <a:t> </a:t>
              </a:r>
              <a:r>
                <a:rPr lang="en-US" sz="2600" dirty="0" err="1">
                  <a:solidFill>
                    <a:srgbClr val="000000"/>
                  </a:solidFill>
                  <a:latin typeface="One Little Font"/>
                </a:rPr>
                <a:t>göndermiştir</a:t>
              </a:r>
              <a:r>
                <a:rPr lang="en-US" sz="2600" dirty="0">
                  <a:solidFill>
                    <a:srgbClr val="000000"/>
                  </a:solidFill>
                  <a:latin typeface="One Little Font"/>
                </a:rPr>
                <a:t>.</a:t>
              </a:r>
            </a:p>
            <a:p>
              <a:pPr algn="ctr">
                <a:lnSpc>
                  <a:spcPts val="3640"/>
                </a:lnSpc>
              </a:pPr>
              <a:endParaRPr lang="en-US" sz="2600" dirty="0">
                <a:solidFill>
                  <a:srgbClr val="000000"/>
                </a:solidFill>
                <a:latin typeface="One Little Font"/>
              </a:endParaRPr>
            </a:p>
          </p:txBody>
        </p:sp>
      </p:grpSp>
      <p:sp>
        <p:nvSpPr>
          <p:cNvPr id="15" name="Freeform 15"/>
          <p:cNvSpPr/>
          <p:nvPr/>
        </p:nvSpPr>
        <p:spPr>
          <a:xfrm>
            <a:off x="5135039" y="1831299"/>
            <a:ext cx="2987756" cy="3700008"/>
          </a:xfrm>
          <a:custGeom>
            <a:avLst/>
            <a:gdLst/>
            <a:ahLst/>
            <a:cxnLst/>
            <a:rect l="l" t="t" r="r" b="b"/>
            <a:pathLst>
              <a:path w="2987756" h="3700008">
                <a:moveTo>
                  <a:pt x="0" y="0"/>
                </a:moveTo>
                <a:lnTo>
                  <a:pt x="2987756" y="0"/>
                </a:lnTo>
                <a:lnTo>
                  <a:pt x="2987756" y="3700007"/>
                </a:lnTo>
                <a:lnTo>
                  <a:pt x="0" y="3700007"/>
                </a:lnTo>
                <a:lnTo>
                  <a:pt x="0" y="0"/>
                </a:lnTo>
                <a:close/>
              </a:path>
            </a:pathLst>
          </a:custGeom>
          <a:blipFill>
            <a:blip r:embed="rId4"/>
            <a:stretch>
              <a:fillRect/>
            </a:stretch>
          </a:blipFill>
        </p:spPr>
        <p:txBody>
          <a:bodyPr/>
          <a:lstStyle/>
          <a:p>
            <a:endParaRPr lang="tr-TR"/>
          </a:p>
        </p:txBody>
      </p:sp>
      <p:sp>
        <p:nvSpPr>
          <p:cNvPr id="16" name="TextBox 16"/>
          <p:cNvSpPr txBox="1"/>
          <p:nvPr/>
        </p:nvSpPr>
        <p:spPr>
          <a:xfrm>
            <a:off x="4927169" y="60791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3.KURAN-I KERİM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457373" y="229329"/>
            <a:ext cx="8806547" cy="1538217"/>
            <a:chOff x="0" y="0"/>
            <a:chExt cx="11107358" cy="1940093"/>
          </a:xfrm>
        </p:grpSpPr>
        <p:sp>
          <p:nvSpPr>
            <p:cNvPr id="3" name="Freeform 3"/>
            <p:cNvSpPr/>
            <p:nvPr/>
          </p:nvSpPr>
          <p:spPr>
            <a:xfrm>
              <a:off x="0" y="-4073"/>
              <a:ext cx="11113749" cy="1946696"/>
            </a:xfrm>
            <a:custGeom>
              <a:avLst/>
              <a:gdLst/>
              <a:ahLst/>
              <a:cxnLst/>
              <a:rect l="l" t="t" r="r" b="b"/>
              <a:pathLst>
                <a:path w="11113749" h="1946696">
                  <a:moveTo>
                    <a:pt x="10485971" y="1892218"/>
                  </a:moveTo>
                  <a:cubicBezTo>
                    <a:pt x="10485971" y="1892218"/>
                    <a:pt x="9755096" y="1946696"/>
                    <a:pt x="8259338" y="1944075"/>
                  </a:cubicBezTo>
                  <a:cubicBezTo>
                    <a:pt x="413249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400909" y="15681"/>
                    <a:pt x="6737632" y="7673"/>
                  </a:cubicBezTo>
                  <a:cubicBezTo>
                    <a:pt x="9536168" y="0"/>
                    <a:pt x="10252902" y="6979"/>
                    <a:pt x="10252902" y="6979"/>
                  </a:cubicBezTo>
                  <a:cubicBezTo>
                    <a:pt x="10621210" y="14458"/>
                    <a:pt x="10759470" y="42638"/>
                    <a:pt x="10957209" y="165219"/>
                  </a:cubicBezTo>
                  <a:cubicBezTo>
                    <a:pt x="11108227" y="258836"/>
                    <a:pt x="11113749" y="476157"/>
                    <a:pt x="11104608" y="1246352"/>
                  </a:cubicBezTo>
                  <a:cubicBezTo>
                    <a:pt x="11104607" y="1693569"/>
                    <a:pt x="11061823" y="1842156"/>
                    <a:pt x="10485971" y="1892218"/>
                  </a:cubicBezTo>
                  <a:close/>
                </a:path>
              </a:pathLst>
            </a:custGeom>
            <a:solidFill>
              <a:srgbClr val="FFD69C"/>
            </a:solidFill>
          </p:spPr>
          <p:txBody>
            <a:bodyPr/>
            <a:lstStyle/>
            <a:p>
              <a:endParaRPr lang="tr-TR"/>
            </a:p>
          </p:txBody>
        </p:sp>
      </p:grpSp>
      <p:sp>
        <p:nvSpPr>
          <p:cNvPr id="4" name="Freeform 4"/>
          <p:cNvSpPr/>
          <p:nvPr/>
        </p:nvSpPr>
        <p:spPr>
          <a:xfrm rot="-60532">
            <a:off x="4723898" y="488997"/>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929793" y="47938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0" y="2037780"/>
            <a:ext cx="8705264" cy="5852683"/>
            <a:chOff x="0" y="0"/>
            <a:chExt cx="2292744" cy="1541447"/>
          </a:xfrm>
        </p:grpSpPr>
        <p:sp>
          <p:nvSpPr>
            <p:cNvPr id="7" name="Freeform 7"/>
            <p:cNvSpPr/>
            <p:nvPr/>
          </p:nvSpPr>
          <p:spPr>
            <a:xfrm>
              <a:off x="0" y="0"/>
              <a:ext cx="2292744" cy="1541447"/>
            </a:xfrm>
            <a:custGeom>
              <a:avLst/>
              <a:gdLst/>
              <a:ahLst/>
              <a:cxnLst/>
              <a:rect l="l" t="t" r="r" b="b"/>
              <a:pathLst>
                <a:path w="2292744" h="1541447">
                  <a:moveTo>
                    <a:pt x="2292744" y="770724"/>
                  </a:moveTo>
                  <a:lnTo>
                    <a:pt x="2089544" y="1541447"/>
                  </a:lnTo>
                  <a:lnTo>
                    <a:pt x="203200" y="1541447"/>
                  </a:lnTo>
                  <a:lnTo>
                    <a:pt x="0" y="770724"/>
                  </a:lnTo>
                  <a:lnTo>
                    <a:pt x="203200" y="0"/>
                  </a:lnTo>
                  <a:lnTo>
                    <a:pt x="2089544" y="0"/>
                  </a:lnTo>
                  <a:lnTo>
                    <a:pt x="2292744" y="770724"/>
                  </a:lnTo>
                  <a:close/>
                </a:path>
              </a:pathLst>
            </a:custGeom>
            <a:solidFill>
              <a:srgbClr val="FEDCBF"/>
            </a:solidFill>
          </p:spPr>
          <p:txBody>
            <a:bodyPr/>
            <a:lstStyle/>
            <a:p>
              <a:endParaRPr lang="tr-TR"/>
            </a:p>
          </p:txBody>
        </p:sp>
        <p:sp>
          <p:nvSpPr>
            <p:cNvPr id="8" name="TextBox 8"/>
            <p:cNvSpPr txBox="1"/>
            <p:nvPr/>
          </p:nvSpPr>
          <p:spPr>
            <a:xfrm>
              <a:off x="150935" y="397661"/>
              <a:ext cx="1990874" cy="746125"/>
            </a:xfrm>
            <a:prstGeom prst="rect">
              <a:avLst/>
            </a:prstGeom>
          </p:spPr>
          <p:txBody>
            <a:bodyPr lIns="50800" tIns="50800" rIns="50800" bIns="50800" rtlCol="0" anchor="ctr"/>
            <a:lstStyle/>
            <a:p>
              <a:pPr algn="ctr">
                <a:lnSpc>
                  <a:spcPts val="3919"/>
                </a:lnSpc>
              </a:pPr>
              <a:r>
                <a:rPr lang="en-US" sz="2799" dirty="0" err="1">
                  <a:solidFill>
                    <a:srgbClr val="000000"/>
                  </a:solidFill>
                  <a:latin typeface="One Little Font"/>
                </a:rPr>
                <a:t>Kur’an</a:t>
              </a:r>
              <a:r>
                <a:rPr lang="en-US" sz="2799" dirty="0">
                  <a:solidFill>
                    <a:srgbClr val="000000"/>
                  </a:solidFill>
                  <a:latin typeface="One Little Font"/>
                </a:rPr>
                <a:t>, </a:t>
              </a:r>
              <a:r>
                <a:rPr lang="en-US" sz="2799" dirty="0" err="1">
                  <a:solidFill>
                    <a:srgbClr val="000000"/>
                  </a:solidFill>
                  <a:latin typeface="One Little Font"/>
                </a:rPr>
                <a:t>insana</a:t>
              </a:r>
              <a:r>
                <a:rPr lang="en-US" sz="2799" dirty="0">
                  <a:solidFill>
                    <a:srgbClr val="000000"/>
                  </a:solidFill>
                  <a:latin typeface="One Little Font"/>
                </a:rPr>
                <a:t> </a:t>
              </a:r>
              <a:r>
                <a:rPr lang="en-US" sz="2799" dirty="0" err="1">
                  <a:solidFill>
                    <a:srgbClr val="000000"/>
                  </a:solidFill>
                  <a:latin typeface="One Little Font"/>
                </a:rPr>
                <a:t>Yüce</a:t>
              </a:r>
              <a:r>
                <a:rPr lang="en-US" sz="2799" dirty="0">
                  <a:solidFill>
                    <a:srgbClr val="000000"/>
                  </a:solidFill>
                  <a:latin typeface="One Little Font"/>
                </a:rPr>
                <a:t> </a:t>
              </a:r>
              <a:r>
                <a:rPr lang="en-US" sz="2799" dirty="0" err="1">
                  <a:solidFill>
                    <a:srgbClr val="000000"/>
                  </a:solidFill>
                  <a:latin typeface="One Little Font"/>
                </a:rPr>
                <a:t>Allah’ı</a:t>
              </a:r>
              <a:r>
                <a:rPr lang="en-US" sz="2799" dirty="0">
                  <a:solidFill>
                    <a:srgbClr val="000000"/>
                  </a:solidFill>
                  <a:latin typeface="One Little Font"/>
                </a:rPr>
                <a:t>  </a:t>
              </a:r>
              <a:r>
                <a:rPr lang="en-US" sz="2799" dirty="0" err="1">
                  <a:solidFill>
                    <a:srgbClr val="000000"/>
                  </a:solidFill>
                  <a:latin typeface="One Little Font"/>
                </a:rPr>
                <a:t>tanıtır</a:t>
              </a:r>
              <a:r>
                <a:rPr lang="en-US" sz="2799" dirty="0">
                  <a:solidFill>
                    <a:srgbClr val="000000"/>
                  </a:solidFill>
                  <a:latin typeface="One Little Font"/>
                </a:rPr>
                <a:t>; </a:t>
              </a:r>
              <a:r>
                <a:rPr lang="en-US" sz="2799" dirty="0" err="1">
                  <a:solidFill>
                    <a:srgbClr val="000000"/>
                  </a:solidFill>
                  <a:latin typeface="One Little Font"/>
                </a:rPr>
                <a:t>ona</a:t>
              </a:r>
              <a:r>
                <a:rPr lang="en-US" sz="2799" dirty="0">
                  <a:solidFill>
                    <a:srgbClr val="000000"/>
                  </a:solidFill>
                  <a:latin typeface="One Little Font"/>
                </a:rPr>
                <a:t> </a:t>
              </a:r>
              <a:r>
                <a:rPr lang="en-US" sz="2799" dirty="0" err="1">
                  <a:solidFill>
                    <a:srgbClr val="000000"/>
                  </a:solidFill>
                  <a:latin typeface="One Little Font"/>
                </a:rPr>
                <a:t>nasıl</a:t>
              </a:r>
              <a:endParaRPr lang="en-US" sz="2799" dirty="0">
                <a:solidFill>
                  <a:srgbClr val="000000"/>
                </a:solidFill>
                <a:latin typeface="One Little Font"/>
              </a:endParaRPr>
            </a:p>
            <a:p>
              <a:pPr algn="ctr">
                <a:lnSpc>
                  <a:spcPts val="3919"/>
                </a:lnSpc>
              </a:pPr>
              <a:r>
                <a:rPr lang="en-US" sz="2799" dirty="0" err="1">
                  <a:solidFill>
                    <a:srgbClr val="000000"/>
                  </a:solidFill>
                  <a:latin typeface="One Little Font"/>
                </a:rPr>
                <a:t>ve</a:t>
              </a:r>
              <a:r>
                <a:rPr lang="en-US" sz="2799" dirty="0">
                  <a:solidFill>
                    <a:srgbClr val="000000"/>
                  </a:solidFill>
                  <a:latin typeface="One Little Font"/>
                </a:rPr>
                <a:t> </a:t>
              </a:r>
              <a:r>
                <a:rPr lang="en-US" sz="2799" dirty="0" err="1">
                  <a:solidFill>
                    <a:srgbClr val="000000"/>
                  </a:solidFill>
                  <a:latin typeface="One Little Font"/>
                </a:rPr>
                <a:t>niçin</a:t>
              </a:r>
              <a:r>
                <a:rPr lang="en-US" sz="2799" dirty="0">
                  <a:solidFill>
                    <a:srgbClr val="000000"/>
                  </a:solidFill>
                  <a:latin typeface="One Little Font"/>
                </a:rPr>
                <a:t> </a:t>
              </a:r>
              <a:r>
                <a:rPr lang="en-US" sz="2799" dirty="0" err="1">
                  <a:solidFill>
                    <a:srgbClr val="000000"/>
                  </a:solidFill>
                  <a:latin typeface="One Little Font"/>
                </a:rPr>
                <a:t>ibadet</a:t>
              </a:r>
              <a:r>
                <a:rPr lang="en-US" sz="2799" dirty="0">
                  <a:solidFill>
                    <a:srgbClr val="000000"/>
                  </a:solidFill>
                  <a:latin typeface="One Little Font"/>
                </a:rPr>
                <a:t> </a:t>
              </a:r>
              <a:r>
                <a:rPr lang="en-US" sz="2799" dirty="0" err="1">
                  <a:solidFill>
                    <a:srgbClr val="000000"/>
                  </a:solidFill>
                  <a:latin typeface="One Little Font"/>
                </a:rPr>
                <a:t>edilmesi</a:t>
              </a:r>
              <a:r>
                <a:rPr lang="en-US" sz="2799" dirty="0">
                  <a:solidFill>
                    <a:srgbClr val="000000"/>
                  </a:solidFill>
                  <a:latin typeface="One Little Font"/>
                </a:rPr>
                <a:t> </a:t>
              </a:r>
              <a:r>
                <a:rPr lang="en-US" sz="2799" dirty="0" err="1">
                  <a:solidFill>
                    <a:srgbClr val="000000"/>
                  </a:solidFill>
                  <a:latin typeface="One Little Font"/>
                </a:rPr>
                <a:t>gerektiğini</a:t>
              </a:r>
              <a:r>
                <a:rPr lang="en-US" sz="2799" dirty="0">
                  <a:solidFill>
                    <a:srgbClr val="000000"/>
                  </a:solidFill>
                  <a:latin typeface="One Little Font"/>
                </a:rPr>
                <a:t> </a:t>
              </a:r>
              <a:r>
                <a:rPr lang="en-US" sz="2799" dirty="0" err="1">
                  <a:solidFill>
                    <a:srgbClr val="000000"/>
                  </a:solidFill>
                  <a:latin typeface="One Little Font"/>
                </a:rPr>
                <a:t>öğretir</a:t>
              </a:r>
              <a:r>
                <a:rPr lang="en-US" sz="2799" dirty="0">
                  <a:solidFill>
                    <a:srgbClr val="000000"/>
                  </a:solidFill>
                  <a:latin typeface="One Little Font"/>
                </a:rPr>
                <a:t>. </a:t>
              </a:r>
              <a:r>
                <a:rPr lang="en-US" sz="2799" dirty="0" err="1">
                  <a:solidFill>
                    <a:srgbClr val="000000"/>
                  </a:solidFill>
                  <a:latin typeface="One Little Font"/>
                </a:rPr>
                <a:t>Dinimizin</a:t>
              </a:r>
              <a:r>
                <a:rPr lang="en-US" sz="2799" dirty="0">
                  <a:solidFill>
                    <a:srgbClr val="000000"/>
                  </a:solidFill>
                  <a:latin typeface="One Little Font"/>
                </a:rPr>
                <a:t> </a:t>
              </a:r>
              <a:r>
                <a:rPr lang="en-US" sz="2799" dirty="0" err="1">
                  <a:solidFill>
                    <a:srgbClr val="000000"/>
                  </a:solidFill>
                  <a:latin typeface="One Little Font"/>
                </a:rPr>
                <a:t>inanç</a:t>
              </a:r>
              <a:r>
                <a:rPr lang="en-US" sz="2799" dirty="0">
                  <a:solidFill>
                    <a:srgbClr val="000000"/>
                  </a:solidFill>
                  <a:latin typeface="One Little Font"/>
                </a:rPr>
                <a:t> </a:t>
              </a:r>
              <a:r>
                <a:rPr lang="en-US" sz="2799" dirty="0" err="1">
                  <a:solidFill>
                    <a:srgbClr val="000000"/>
                  </a:solidFill>
                  <a:latin typeface="One Little Font"/>
                </a:rPr>
                <a:t>ve</a:t>
              </a:r>
              <a:r>
                <a:rPr lang="en-US" sz="2799" dirty="0">
                  <a:solidFill>
                    <a:srgbClr val="000000"/>
                  </a:solidFill>
                  <a:latin typeface="One Little Font"/>
                </a:rPr>
                <a:t> </a:t>
              </a:r>
              <a:r>
                <a:rPr lang="en-US" sz="2799" dirty="0" err="1">
                  <a:solidFill>
                    <a:srgbClr val="000000"/>
                  </a:solidFill>
                  <a:latin typeface="One Little Font"/>
                </a:rPr>
                <a:t>ibadet</a:t>
              </a:r>
              <a:r>
                <a:rPr lang="en-US" sz="2799" dirty="0">
                  <a:solidFill>
                    <a:srgbClr val="000000"/>
                  </a:solidFill>
                  <a:latin typeface="One Little Font"/>
                </a:rPr>
                <a:t> </a:t>
              </a:r>
              <a:r>
                <a:rPr lang="en-US" sz="2799" dirty="0" err="1">
                  <a:solidFill>
                    <a:srgbClr val="000000"/>
                  </a:solidFill>
                  <a:latin typeface="One Little Font"/>
                </a:rPr>
                <a:t>esaslarını</a:t>
              </a:r>
              <a:r>
                <a:rPr lang="en-US" sz="2799" dirty="0">
                  <a:solidFill>
                    <a:srgbClr val="000000"/>
                  </a:solidFill>
                  <a:latin typeface="One Little Font"/>
                </a:rPr>
                <a:t> </a:t>
              </a:r>
              <a:r>
                <a:rPr lang="en-US" sz="2799" dirty="0" err="1">
                  <a:solidFill>
                    <a:srgbClr val="000000"/>
                  </a:solidFill>
                  <a:latin typeface="One Little Font"/>
                </a:rPr>
                <a:t>bildirir</a:t>
              </a:r>
              <a:r>
                <a:rPr lang="en-US" sz="2799" dirty="0">
                  <a:solidFill>
                    <a:srgbClr val="000000"/>
                  </a:solidFill>
                  <a:latin typeface="One Little Font"/>
                </a:rPr>
                <a:t>.</a:t>
              </a:r>
            </a:p>
            <a:p>
              <a:pPr algn="ctr">
                <a:lnSpc>
                  <a:spcPts val="3919"/>
                </a:lnSpc>
              </a:pPr>
              <a:r>
                <a:rPr lang="en-US" sz="2799" dirty="0">
                  <a:solidFill>
                    <a:srgbClr val="000000"/>
                  </a:solidFill>
                  <a:latin typeface="One Little Font"/>
                </a:rPr>
                <a:t>Bunun </a:t>
              </a:r>
              <a:r>
                <a:rPr lang="en-US" sz="2799" dirty="0" err="1">
                  <a:solidFill>
                    <a:srgbClr val="000000"/>
                  </a:solidFill>
                  <a:latin typeface="One Little Font"/>
                </a:rPr>
                <a:t>yanı</a:t>
              </a:r>
              <a:r>
                <a:rPr lang="en-US" sz="2799" dirty="0">
                  <a:solidFill>
                    <a:srgbClr val="000000"/>
                  </a:solidFill>
                  <a:latin typeface="One Little Font"/>
                </a:rPr>
                <a:t> </a:t>
              </a:r>
              <a:r>
                <a:rPr lang="en-US" sz="2799" dirty="0" err="1">
                  <a:solidFill>
                    <a:srgbClr val="000000"/>
                  </a:solidFill>
                  <a:latin typeface="One Little Font"/>
                </a:rPr>
                <a:t>sıra</a:t>
              </a:r>
              <a:r>
                <a:rPr lang="en-US" sz="2799" dirty="0">
                  <a:solidFill>
                    <a:srgbClr val="000000"/>
                  </a:solidFill>
                  <a:latin typeface="One Little Font"/>
                </a:rPr>
                <a:t> </a:t>
              </a:r>
              <a:r>
                <a:rPr lang="en-US" sz="2799" dirty="0" err="1">
                  <a:solidFill>
                    <a:srgbClr val="000000"/>
                  </a:solidFill>
                  <a:latin typeface="One Little Font"/>
                </a:rPr>
                <a:t>kutsal</a:t>
              </a:r>
              <a:r>
                <a:rPr lang="en-US" sz="2799" dirty="0">
                  <a:solidFill>
                    <a:srgbClr val="000000"/>
                  </a:solidFill>
                  <a:latin typeface="One Little Font"/>
                </a:rPr>
                <a:t> </a:t>
              </a:r>
              <a:r>
                <a:rPr lang="en-US" sz="2799" dirty="0" err="1">
                  <a:solidFill>
                    <a:srgbClr val="000000"/>
                  </a:solidFill>
                  <a:latin typeface="One Little Font"/>
                </a:rPr>
                <a:t>kitabımız</a:t>
              </a:r>
              <a:r>
                <a:rPr lang="en-US" sz="2799" dirty="0">
                  <a:solidFill>
                    <a:srgbClr val="000000"/>
                  </a:solidFill>
                  <a:latin typeface="One Little Font"/>
                </a:rPr>
                <a:t>, </a:t>
              </a:r>
              <a:r>
                <a:rPr lang="en-US" sz="2799" dirty="0" err="1">
                  <a:solidFill>
                    <a:srgbClr val="000000"/>
                  </a:solidFill>
                  <a:latin typeface="One Little Font"/>
                </a:rPr>
                <a:t>insanlar</a:t>
              </a:r>
              <a:r>
                <a:rPr lang="en-US" sz="2799" dirty="0">
                  <a:solidFill>
                    <a:srgbClr val="000000"/>
                  </a:solidFill>
                  <a:latin typeface="One Little Font"/>
                </a:rPr>
                <a:t> </a:t>
              </a:r>
              <a:r>
                <a:rPr lang="en-US" sz="2799" dirty="0" err="1">
                  <a:solidFill>
                    <a:srgbClr val="000000"/>
                  </a:solidFill>
                  <a:latin typeface="One Little Font"/>
                </a:rPr>
                <a:t>arası</a:t>
              </a:r>
              <a:r>
                <a:rPr lang="en-US" sz="2799" dirty="0">
                  <a:solidFill>
                    <a:srgbClr val="000000"/>
                  </a:solidFill>
                  <a:latin typeface="One Little Font"/>
                </a:rPr>
                <a:t> </a:t>
              </a:r>
              <a:r>
                <a:rPr lang="en-US" sz="2799" dirty="0" err="1">
                  <a:solidFill>
                    <a:srgbClr val="000000"/>
                  </a:solidFill>
                  <a:latin typeface="One Little Font"/>
                </a:rPr>
                <a:t>ilişkilerde</a:t>
              </a:r>
              <a:r>
                <a:rPr lang="en-US" sz="2799" dirty="0">
                  <a:solidFill>
                    <a:srgbClr val="000000"/>
                  </a:solidFill>
                  <a:latin typeface="One Little Font"/>
                </a:rPr>
                <a:t> </a:t>
              </a:r>
              <a:r>
                <a:rPr lang="en-US" sz="2799" dirty="0" err="1">
                  <a:solidFill>
                    <a:srgbClr val="000000"/>
                  </a:solidFill>
                  <a:latin typeface="One Little Font"/>
                </a:rPr>
                <a:t>uyulması</a:t>
              </a:r>
              <a:r>
                <a:rPr lang="en-US" sz="2799" dirty="0">
                  <a:solidFill>
                    <a:srgbClr val="000000"/>
                  </a:solidFill>
                  <a:latin typeface="One Little Font"/>
                </a:rPr>
                <a:t> </a:t>
              </a:r>
              <a:r>
                <a:rPr lang="en-US" sz="2799" dirty="0" err="1">
                  <a:solidFill>
                    <a:srgbClr val="000000"/>
                  </a:solidFill>
                  <a:latin typeface="One Little Font"/>
                </a:rPr>
                <a:t>gereken</a:t>
              </a:r>
              <a:r>
                <a:rPr lang="en-US" sz="2799" dirty="0">
                  <a:solidFill>
                    <a:srgbClr val="000000"/>
                  </a:solidFill>
                  <a:latin typeface="One Little Font"/>
                </a:rPr>
                <a:t> </a:t>
              </a:r>
              <a:r>
                <a:rPr lang="en-US" sz="2799" dirty="0" err="1">
                  <a:solidFill>
                    <a:srgbClr val="000000"/>
                  </a:solidFill>
                  <a:latin typeface="One Little Font"/>
                </a:rPr>
                <a:t>ahlak</a:t>
              </a:r>
              <a:r>
                <a:rPr lang="en-US" sz="2799" dirty="0">
                  <a:solidFill>
                    <a:srgbClr val="000000"/>
                  </a:solidFill>
                  <a:latin typeface="One Little Font"/>
                </a:rPr>
                <a:t> </a:t>
              </a:r>
              <a:r>
                <a:rPr lang="en-US" sz="2799" dirty="0" err="1">
                  <a:solidFill>
                    <a:srgbClr val="000000"/>
                  </a:solidFill>
                  <a:latin typeface="One Little Font"/>
                </a:rPr>
                <a:t>kurallarının</a:t>
              </a:r>
              <a:endParaRPr lang="en-US" sz="2799" dirty="0">
                <a:solidFill>
                  <a:srgbClr val="000000"/>
                </a:solidFill>
                <a:latin typeface="One Little Font"/>
              </a:endParaRPr>
            </a:p>
            <a:p>
              <a:pPr algn="ctr">
                <a:lnSpc>
                  <a:spcPts val="3919"/>
                </a:lnSpc>
              </a:pPr>
              <a:r>
                <a:rPr lang="en-US" sz="2799" dirty="0" err="1">
                  <a:solidFill>
                    <a:srgbClr val="000000"/>
                  </a:solidFill>
                  <a:latin typeface="One Little Font"/>
                </a:rPr>
                <a:t>neler</a:t>
              </a:r>
              <a:r>
                <a:rPr lang="en-US" sz="2799" dirty="0">
                  <a:solidFill>
                    <a:srgbClr val="000000"/>
                  </a:solidFill>
                  <a:latin typeface="One Little Font"/>
                </a:rPr>
                <a:t> </a:t>
              </a:r>
              <a:r>
                <a:rPr lang="en-US" sz="2799" dirty="0" err="1">
                  <a:solidFill>
                    <a:srgbClr val="000000"/>
                  </a:solidFill>
                  <a:latin typeface="One Little Font"/>
                </a:rPr>
                <a:t>olduğunu</a:t>
              </a:r>
              <a:r>
                <a:rPr lang="en-US" sz="2799" dirty="0">
                  <a:solidFill>
                    <a:srgbClr val="000000"/>
                  </a:solidFill>
                  <a:latin typeface="One Little Font"/>
                </a:rPr>
                <a:t> da </a:t>
              </a:r>
              <a:r>
                <a:rPr lang="en-US" sz="2799" dirty="0" err="1">
                  <a:solidFill>
                    <a:srgbClr val="000000"/>
                  </a:solidFill>
                  <a:latin typeface="One Little Font"/>
                </a:rPr>
                <a:t>ortaya</a:t>
              </a:r>
              <a:r>
                <a:rPr lang="en-US" sz="2799" dirty="0">
                  <a:solidFill>
                    <a:srgbClr val="000000"/>
                  </a:solidFill>
                  <a:latin typeface="One Little Font"/>
                </a:rPr>
                <a:t> </a:t>
              </a:r>
              <a:r>
                <a:rPr lang="en-US" sz="2799" dirty="0" err="1">
                  <a:solidFill>
                    <a:srgbClr val="000000"/>
                  </a:solidFill>
                  <a:latin typeface="One Little Font"/>
                </a:rPr>
                <a:t>koyar</a:t>
              </a:r>
              <a:r>
                <a:rPr lang="en-US" sz="2799" dirty="0">
                  <a:solidFill>
                    <a:srgbClr val="000000"/>
                  </a:solidFill>
                  <a:latin typeface="One Little Font"/>
                </a:rPr>
                <a:t>. </a:t>
              </a:r>
              <a:r>
                <a:rPr lang="en-US" sz="2799" dirty="0" err="1">
                  <a:solidFill>
                    <a:srgbClr val="000000"/>
                  </a:solidFill>
                  <a:latin typeface="One Little Font"/>
                </a:rPr>
                <a:t>Geçmişte</a:t>
              </a:r>
              <a:r>
                <a:rPr lang="en-US" sz="2799" dirty="0">
                  <a:solidFill>
                    <a:srgbClr val="000000"/>
                  </a:solidFill>
                  <a:latin typeface="One Little Font"/>
                </a:rPr>
                <a:t> </a:t>
              </a:r>
              <a:r>
                <a:rPr lang="en-US" sz="2799" dirty="0" err="1">
                  <a:solidFill>
                    <a:srgbClr val="000000"/>
                  </a:solidFill>
                  <a:latin typeface="One Little Font"/>
                </a:rPr>
                <a:t>yaşamış</a:t>
              </a:r>
              <a:r>
                <a:rPr lang="en-US" sz="2799" dirty="0">
                  <a:solidFill>
                    <a:srgbClr val="000000"/>
                  </a:solidFill>
                  <a:latin typeface="One Little Font"/>
                </a:rPr>
                <a:t> </a:t>
              </a:r>
              <a:r>
                <a:rPr lang="en-US" sz="2799" dirty="0" err="1">
                  <a:solidFill>
                    <a:srgbClr val="000000"/>
                  </a:solidFill>
                  <a:latin typeface="One Little Font"/>
                </a:rPr>
                <a:t>peygamberlerin</a:t>
              </a:r>
              <a:r>
                <a:rPr lang="en-US" sz="2799" dirty="0">
                  <a:solidFill>
                    <a:srgbClr val="000000"/>
                  </a:solidFill>
                  <a:latin typeface="One Little Font"/>
                </a:rPr>
                <a:t> </a:t>
              </a:r>
              <a:r>
                <a:rPr lang="en-US" sz="2799" dirty="0" err="1">
                  <a:solidFill>
                    <a:srgbClr val="000000"/>
                  </a:solidFill>
                  <a:latin typeface="One Little Font"/>
                </a:rPr>
                <a:t>ve</a:t>
              </a:r>
              <a:r>
                <a:rPr lang="en-US" sz="2799" dirty="0">
                  <a:solidFill>
                    <a:srgbClr val="000000"/>
                  </a:solidFill>
                  <a:latin typeface="One Little Font"/>
                </a:rPr>
                <a:t> </a:t>
              </a:r>
              <a:r>
                <a:rPr lang="en-US" sz="2799" dirty="0" err="1">
                  <a:solidFill>
                    <a:srgbClr val="000000"/>
                  </a:solidFill>
                  <a:latin typeface="One Little Font"/>
                </a:rPr>
                <a:t>toplumların</a:t>
              </a:r>
              <a:endParaRPr lang="en-US" sz="2799" dirty="0">
                <a:solidFill>
                  <a:srgbClr val="000000"/>
                </a:solidFill>
                <a:latin typeface="One Little Font"/>
              </a:endParaRPr>
            </a:p>
            <a:p>
              <a:pPr algn="ctr">
                <a:lnSpc>
                  <a:spcPts val="3919"/>
                </a:lnSpc>
              </a:pPr>
              <a:r>
                <a:rPr lang="en-US" sz="2799" dirty="0" err="1">
                  <a:solidFill>
                    <a:srgbClr val="000000"/>
                  </a:solidFill>
                  <a:latin typeface="One Little Font"/>
                </a:rPr>
                <a:t>başına</a:t>
              </a:r>
              <a:r>
                <a:rPr lang="en-US" sz="2799" dirty="0">
                  <a:solidFill>
                    <a:srgbClr val="000000"/>
                  </a:solidFill>
                  <a:latin typeface="One Little Font"/>
                </a:rPr>
                <a:t> </a:t>
              </a:r>
              <a:r>
                <a:rPr lang="en-US" sz="2799" dirty="0" err="1">
                  <a:solidFill>
                    <a:srgbClr val="000000"/>
                  </a:solidFill>
                  <a:latin typeface="One Little Font"/>
                </a:rPr>
                <a:t>gelen</a:t>
              </a:r>
              <a:r>
                <a:rPr lang="en-US" sz="2799" dirty="0">
                  <a:solidFill>
                    <a:srgbClr val="000000"/>
                  </a:solidFill>
                  <a:latin typeface="One Little Font"/>
                </a:rPr>
                <a:t> </a:t>
              </a:r>
              <a:r>
                <a:rPr lang="en-US" sz="2799" dirty="0" err="1">
                  <a:solidFill>
                    <a:srgbClr val="000000"/>
                  </a:solidFill>
                  <a:latin typeface="One Little Font"/>
                </a:rPr>
                <a:t>olayları</a:t>
              </a:r>
              <a:r>
                <a:rPr lang="en-US" sz="2799" dirty="0">
                  <a:solidFill>
                    <a:srgbClr val="000000"/>
                  </a:solidFill>
                  <a:latin typeface="One Little Font"/>
                </a:rPr>
                <a:t> </a:t>
              </a:r>
              <a:r>
                <a:rPr lang="en-US" sz="2799" dirty="0" err="1">
                  <a:solidFill>
                    <a:srgbClr val="000000"/>
                  </a:solidFill>
                  <a:latin typeface="One Little Font"/>
                </a:rPr>
                <a:t>anlatarak</a:t>
              </a:r>
              <a:r>
                <a:rPr lang="en-US" sz="2799" dirty="0">
                  <a:solidFill>
                    <a:srgbClr val="000000"/>
                  </a:solidFill>
                  <a:latin typeface="One Little Font"/>
                </a:rPr>
                <a:t> </a:t>
              </a:r>
              <a:r>
                <a:rPr lang="en-US" sz="2799" dirty="0" err="1">
                  <a:solidFill>
                    <a:srgbClr val="000000"/>
                  </a:solidFill>
                  <a:latin typeface="One Little Font"/>
                </a:rPr>
                <a:t>bunlardan</a:t>
              </a:r>
              <a:r>
                <a:rPr lang="en-US" sz="2799" dirty="0">
                  <a:solidFill>
                    <a:srgbClr val="000000"/>
                  </a:solidFill>
                  <a:latin typeface="One Little Font"/>
                </a:rPr>
                <a:t> </a:t>
              </a:r>
              <a:r>
                <a:rPr lang="en-US" sz="2799" dirty="0" err="1">
                  <a:solidFill>
                    <a:srgbClr val="000000"/>
                  </a:solidFill>
                  <a:latin typeface="One Little Font"/>
                </a:rPr>
                <a:t>ders</a:t>
              </a:r>
              <a:r>
                <a:rPr lang="en-US" sz="2799" dirty="0">
                  <a:solidFill>
                    <a:srgbClr val="000000"/>
                  </a:solidFill>
                  <a:latin typeface="One Little Font"/>
                </a:rPr>
                <a:t> </a:t>
              </a:r>
              <a:r>
                <a:rPr lang="en-US" sz="2799" dirty="0" err="1">
                  <a:solidFill>
                    <a:srgbClr val="000000"/>
                  </a:solidFill>
                  <a:latin typeface="One Little Font"/>
                </a:rPr>
                <a:t>alınmasını</a:t>
              </a:r>
              <a:r>
                <a:rPr lang="en-US" sz="2799" dirty="0">
                  <a:solidFill>
                    <a:srgbClr val="000000"/>
                  </a:solidFill>
                  <a:latin typeface="One Little Font"/>
                </a:rPr>
                <a:t> </a:t>
              </a:r>
              <a:r>
                <a:rPr lang="en-US" sz="2799" dirty="0" err="1">
                  <a:solidFill>
                    <a:srgbClr val="000000"/>
                  </a:solidFill>
                  <a:latin typeface="One Little Font"/>
                </a:rPr>
                <a:t>ister</a:t>
              </a:r>
              <a:r>
                <a:rPr lang="en-US" sz="2799" dirty="0">
                  <a:solidFill>
                    <a:srgbClr val="000000"/>
                  </a:solidFill>
                  <a:latin typeface="One Little Font"/>
                </a:rPr>
                <a:t>.</a:t>
              </a:r>
            </a:p>
          </p:txBody>
        </p:sp>
      </p:grpSp>
      <p:grpSp>
        <p:nvGrpSpPr>
          <p:cNvPr id="9" name="Group 9"/>
          <p:cNvGrpSpPr/>
          <p:nvPr/>
        </p:nvGrpSpPr>
        <p:grpSpPr>
          <a:xfrm>
            <a:off x="9856369" y="3403295"/>
            <a:ext cx="8431631" cy="5401181"/>
            <a:chOff x="0" y="140930"/>
            <a:chExt cx="2130887" cy="1365015"/>
          </a:xfrm>
        </p:grpSpPr>
        <p:sp>
          <p:nvSpPr>
            <p:cNvPr id="10" name="Freeform 10"/>
            <p:cNvSpPr/>
            <p:nvPr/>
          </p:nvSpPr>
          <p:spPr>
            <a:xfrm>
              <a:off x="0" y="140930"/>
              <a:ext cx="2130887" cy="1365015"/>
            </a:xfrm>
            <a:custGeom>
              <a:avLst/>
              <a:gdLst/>
              <a:ahLst/>
              <a:cxnLst/>
              <a:rect l="l" t="t" r="r" b="b"/>
              <a:pathLst>
                <a:path w="2130887" h="1365015">
                  <a:moveTo>
                    <a:pt x="1065443" y="0"/>
                  </a:moveTo>
                  <a:cubicBezTo>
                    <a:pt x="477015" y="0"/>
                    <a:pt x="0" y="305569"/>
                    <a:pt x="0" y="682508"/>
                  </a:cubicBezTo>
                  <a:cubicBezTo>
                    <a:pt x="0" y="1059446"/>
                    <a:pt x="477015" y="1365015"/>
                    <a:pt x="1065443" y="1365015"/>
                  </a:cubicBezTo>
                  <a:cubicBezTo>
                    <a:pt x="1653872" y="1365015"/>
                    <a:pt x="2130887" y="1059446"/>
                    <a:pt x="2130887" y="682508"/>
                  </a:cubicBezTo>
                  <a:cubicBezTo>
                    <a:pt x="2130887" y="305569"/>
                    <a:pt x="1653872" y="0"/>
                    <a:pt x="1065443" y="0"/>
                  </a:cubicBezTo>
                  <a:close/>
                </a:path>
              </a:pathLst>
            </a:custGeom>
            <a:solidFill>
              <a:srgbClr val="00BF63"/>
            </a:solidFill>
          </p:spPr>
          <p:txBody>
            <a:bodyPr/>
            <a:lstStyle/>
            <a:p>
              <a:endParaRPr lang="tr-TR"/>
            </a:p>
          </p:txBody>
        </p:sp>
        <p:sp>
          <p:nvSpPr>
            <p:cNvPr id="11" name="TextBox 11"/>
            <p:cNvSpPr txBox="1"/>
            <p:nvPr/>
          </p:nvSpPr>
          <p:spPr>
            <a:xfrm>
              <a:off x="89574" y="451860"/>
              <a:ext cx="1849065" cy="717550"/>
            </a:xfrm>
            <a:prstGeom prst="rect">
              <a:avLst/>
            </a:prstGeom>
          </p:spPr>
          <p:txBody>
            <a:bodyPr lIns="50800" tIns="50800" rIns="50800" bIns="50800" rtlCol="0" anchor="ctr"/>
            <a:lstStyle/>
            <a:p>
              <a:pPr algn="ctr">
                <a:lnSpc>
                  <a:spcPts val="3640"/>
                </a:lnSpc>
              </a:pPr>
              <a:endParaRPr dirty="0"/>
            </a:p>
            <a:p>
              <a:pPr marL="561341" lvl="1" indent="-280670" algn="ctr">
                <a:lnSpc>
                  <a:spcPts val="3640"/>
                </a:lnSpc>
                <a:buFont typeface="Arial"/>
                <a:buChar char="•"/>
              </a:pPr>
              <a:r>
                <a:rPr lang="en-US" sz="2600" dirty="0" err="1">
                  <a:solidFill>
                    <a:srgbClr val="FFFFFF"/>
                  </a:solidFill>
                  <a:latin typeface="One Little Font"/>
                </a:rPr>
                <a:t>Kuran</a:t>
              </a:r>
              <a:r>
                <a:rPr lang="en-US" sz="2600" dirty="0">
                  <a:solidFill>
                    <a:srgbClr val="FFFFFF"/>
                  </a:solidFill>
                  <a:latin typeface="One Little Font"/>
                </a:rPr>
                <a:t>-ı </a:t>
              </a:r>
              <a:r>
                <a:rPr lang="en-US" sz="2600" dirty="0" err="1">
                  <a:solidFill>
                    <a:srgbClr val="FFFFFF"/>
                  </a:solidFill>
                  <a:latin typeface="One Little Font"/>
                </a:rPr>
                <a:t>Kerim‘in</a:t>
              </a:r>
              <a:r>
                <a:rPr lang="en-US" sz="2600" dirty="0">
                  <a:solidFill>
                    <a:srgbClr val="FFFFFF"/>
                  </a:solidFill>
                  <a:latin typeface="One Little Font"/>
                </a:rPr>
                <a:t> </a:t>
              </a:r>
              <a:r>
                <a:rPr lang="en-US" sz="2600" dirty="0" err="1">
                  <a:solidFill>
                    <a:srgbClr val="FFFFFF"/>
                  </a:solidFill>
                  <a:latin typeface="One Little Font"/>
                </a:rPr>
                <a:t>dili</a:t>
              </a:r>
              <a:r>
                <a:rPr lang="en-US" sz="2600" dirty="0">
                  <a:solidFill>
                    <a:srgbClr val="FFFFFF"/>
                  </a:solidFill>
                  <a:latin typeface="One Little Font"/>
                </a:rPr>
                <a:t> </a:t>
              </a:r>
              <a:r>
                <a:rPr lang="en-US" sz="2600" dirty="0" err="1">
                  <a:solidFill>
                    <a:srgbClr val="FFFFFF"/>
                  </a:solidFill>
                  <a:latin typeface="One Little Font"/>
                </a:rPr>
                <a:t>Arapçadır</a:t>
              </a:r>
              <a:r>
                <a:rPr lang="en-US" sz="2600" dirty="0">
                  <a:solidFill>
                    <a:srgbClr val="FFFFFF"/>
                  </a:solidFill>
                  <a:latin typeface="One Little Font"/>
                </a:rPr>
                <a:t>, </a:t>
              </a:r>
              <a:r>
                <a:rPr lang="en-US" sz="2600" dirty="0" err="1">
                  <a:solidFill>
                    <a:srgbClr val="FFFFFF"/>
                  </a:solidFill>
                  <a:latin typeface="One Little Font"/>
                </a:rPr>
                <a:t>Ancak</a:t>
              </a:r>
              <a:r>
                <a:rPr lang="en-US" sz="2600" dirty="0">
                  <a:solidFill>
                    <a:srgbClr val="FFFFFF"/>
                  </a:solidFill>
                  <a:latin typeface="One Little Font"/>
                </a:rPr>
                <a:t> </a:t>
              </a:r>
              <a:r>
                <a:rPr lang="en-US" sz="2600" dirty="0" err="1">
                  <a:solidFill>
                    <a:srgbClr val="FFFFFF"/>
                  </a:solidFill>
                  <a:latin typeface="One Little Font"/>
                </a:rPr>
                <a:t>evrensel</a:t>
              </a:r>
              <a:r>
                <a:rPr lang="en-US" sz="2600" dirty="0">
                  <a:solidFill>
                    <a:srgbClr val="FFFFFF"/>
                  </a:solidFill>
                  <a:latin typeface="One Little Font"/>
                </a:rPr>
                <a:t> </a:t>
              </a:r>
              <a:r>
                <a:rPr lang="en-US" sz="2600" dirty="0" err="1">
                  <a:solidFill>
                    <a:srgbClr val="FFFFFF"/>
                  </a:solidFill>
                  <a:latin typeface="One Little Font"/>
                </a:rPr>
                <a:t>bir</a:t>
              </a:r>
              <a:r>
                <a:rPr lang="en-US" sz="2600" dirty="0">
                  <a:solidFill>
                    <a:srgbClr val="FFFFFF"/>
                  </a:solidFill>
                  <a:latin typeface="One Little Font"/>
                </a:rPr>
                <a:t> </a:t>
              </a:r>
              <a:r>
                <a:rPr lang="en-US" sz="2600" dirty="0" err="1">
                  <a:solidFill>
                    <a:srgbClr val="FFFFFF"/>
                  </a:solidFill>
                  <a:latin typeface="One Little Font"/>
                </a:rPr>
                <a:t>kitaptır</a:t>
              </a:r>
              <a:r>
                <a:rPr lang="en-US" sz="2600" dirty="0">
                  <a:solidFill>
                    <a:srgbClr val="FFFFFF"/>
                  </a:solidFill>
                  <a:latin typeface="One Little Font"/>
                </a:rPr>
                <a:t>. </a:t>
              </a:r>
              <a:r>
                <a:rPr lang="en-US" sz="2600" dirty="0" err="1">
                  <a:solidFill>
                    <a:srgbClr val="FFFFFF"/>
                  </a:solidFill>
                  <a:latin typeface="One Little Font"/>
                </a:rPr>
                <a:t>Bütün</a:t>
              </a:r>
              <a:r>
                <a:rPr lang="en-US" sz="2600" dirty="0">
                  <a:solidFill>
                    <a:srgbClr val="FFFFFF"/>
                  </a:solidFill>
                  <a:latin typeface="One Little Font"/>
                </a:rPr>
                <a:t> </a:t>
              </a:r>
              <a:r>
                <a:rPr lang="en-US" sz="2600" dirty="0" err="1">
                  <a:solidFill>
                    <a:srgbClr val="FFFFFF"/>
                  </a:solidFill>
                  <a:latin typeface="One Little Font"/>
                </a:rPr>
                <a:t>insanlara</a:t>
              </a:r>
              <a:r>
                <a:rPr lang="en-US" sz="2600" dirty="0">
                  <a:solidFill>
                    <a:srgbClr val="FFFFFF"/>
                  </a:solidFill>
                  <a:latin typeface="One Little Font"/>
                </a:rPr>
                <a:t> </a:t>
              </a:r>
              <a:r>
                <a:rPr lang="en-US" sz="2600" dirty="0" err="1">
                  <a:solidFill>
                    <a:srgbClr val="FFFFFF"/>
                  </a:solidFill>
                  <a:latin typeface="One Little Font"/>
                </a:rPr>
                <a:t>hitap</a:t>
              </a:r>
              <a:r>
                <a:rPr lang="en-US" sz="2600" dirty="0">
                  <a:solidFill>
                    <a:srgbClr val="FFFFFF"/>
                  </a:solidFill>
                  <a:latin typeface="One Little Font"/>
                </a:rPr>
                <a:t> </a:t>
              </a:r>
              <a:r>
                <a:rPr lang="en-US" sz="2600" dirty="0" err="1">
                  <a:solidFill>
                    <a:srgbClr val="FFFFFF"/>
                  </a:solidFill>
                  <a:latin typeface="One Little Font"/>
                </a:rPr>
                <a:t>eder</a:t>
              </a:r>
              <a:r>
                <a:rPr lang="en-US" sz="2600" dirty="0">
                  <a:solidFill>
                    <a:srgbClr val="FFFFFF"/>
                  </a:solidFill>
                  <a:latin typeface="One Little Font"/>
                </a:rPr>
                <a:t>. </a:t>
              </a:r>
            </a:p>
            <a:p>
              <a:pPr marL="561341" lvl="1" indent="-280670" algn="ctr">
                <a:lnSpc>
                  <a:spcPts val="3640"/>
                </a:lnSpc>
                <a:buFont typeface="Arial"/>
                <a:buChar char="•"/>
              </a:pPr>
              <a:r>
                <a:rPr lang="en-US" sz="2600" dirty="0" err="1">
                  <a:solidFill>
                    <a:srgbClr val="FFFFFF"/>
                  </a:solidFill>
                  <a:latin typeface="One Little Font"/>
                </a:rPr>
                <a:t>Ülkemizde</a:t>
              </a:r>
              <a:r>
                <a:rPr lang="en-US" sz="2600" dirty="0">
                  <a:solidFill>
                    <a:srgbClr val="FFFFFF"/>
                  </a:solidFill>
                  <a:latin typeface="One Little Font"/>
                </a:rPr>
                <a:t> de </a:t>
              </a:r>
              <a:r>
                <a:rPr lang="en-US" sz="2600" dirty="0" err="1">
                  <a:solidFill>
                    <a:srgbClr val="FFFFFF"/>
                  </a:solidFill>
                  <a:latin typeface="One Little Font"/>
                </a:rPr>
                <a:t>Kur’an’ın</a:t>
              </a:r>
              <a:endParaRPr lang="en-US" sz="2600" dirty="0">
                <a:solidFill>
                  <a:srgbClr val="FFFFFF"/>
                </a:solidFill>
                <a:latin typeface="One Little Font"/>
              </a:endParaRPr>
            </a:p>
            <a:p>
              <a:pPr marL="561341" lvl="1" indent="-280670" algn="ctr">
                <a:lnSpc>
                  <a:spcPts val="3640"/>
                </a:lnSpc>
                <a:buFont typeface="Arial"/>
                <a:buChar char="•"/>
              </a:pPr>
              <a:r>
                <a:rPr lang="en-US" sz="2600" dirty="0" err="1">
                  <a:solidFill>
                    <a:srgbClr val="FFFFFF"/>
                  </a:solidFill>
                  <a:latin typeface="One Little Font"/>
                </a:rPr>
                <a:t>Türkçeye</a:t>
              </a:r>
              <a:r>
                <a:rPr lang="en-US" sz="2600" dirty="0">
                  <a:solidFill>
                    <a:srgbClr val="FFFFFF"/>
                  </a:solidFill>
                  <a:latin typeface="One Little Font"/>
                </a:rPr>
                <a:t> </a:t>
              </a:r>
              <a:r>
                <a:rPr lang="en-US" sz="2600" dirty="0" err="1">
                  <a:solidFill>
                    <a:srgbClr val="FFFFFF"/>
                  </a:solidFill>
                  <a:latin typeface="One Little Font"/>
                </a:rPr>
                <a:t>pek</a:t>
              </a:r>
              <a:r>
                <a:rPr lang="en-US" sz="2600" dirty="0">
                  <a:solidFill>
                    <a:srgbClr val="FFFFFF"/>
                  </a:solidFill>
                  <a:latin typeface="One Little Font"/>
                </a:rPr>
                <a:t> </a:t>
              </a:r>
              <a:r>
                <a:rPr lang="en-US" sz="2600" dirty="0" err="1">
                  <a:solidFill>
                    <a:srgbClr val="FFFFFF"/>
                  </a:solidFill>
                  <a:latin typeface="One Little Font"/>
                </a:rPr>
                <a:t>çok</a:t>
              </a:r>
              <a:r>
                <a:rPr lang="en-US" sz="2600" dirty="0">
                  <a:solidFill>
                    <a:srgbClr val="FFFFFF"/>
                  </a:solidFill>
                  <a:latin typeface="One Little Font"/>
                </a:rPr>
                <a:t> </a:t>
              </a:r>
              <a:r>
                <a:rPr lang="en-US" sz="2600" dirty="0" err="1">
                  <a:solidFill>
                    <a:srgbClr val="FFFFFF"/>
                  </a:solidFill>
                  <a:latin typeface="One Little Font"/>
                </a:rPr>
                <a:t>kez</a:t>
              </a:r>
              <a:r>
                <a:rPr lang="en-US" sz="2600" dirty="0">
                  <a:solidFill>
                    <a:srgbClr val="FFFFFF"/>
                  </a:solidFill>
                  <a:latin typeface="One Little Font"/>
                </a:rPr>
                <a:t> </a:t>
              </a:r>
              <a:r>
                <a:rPr lang="en-US" sz="2600" dirty="0" err="1">
                  <a:solidFill>
                    <a:srgbClr val="FFFFFF"/>
                  </a:solidFill>
                  <a:latin typeface="One Little Font"/>
                </a:rPr>
                <a:t>çevirisi</a:t>
              </a:r>
              <a:r>
                <a:rPr lang="en-US" sz="2600" dirty="0">
                  <a:solidFill>
                    <a:srgbClr val="FFFFFF"/>
                  </a:solidFill>
                  <a:latin typeface="One Little Font"/>
                </a:rPr>
                <a:t> </a:t>
              </a:r>
              <a:r>
                <a:rPr lang="en-US" sz="2600" dirty="0" err="1">
                  <a:solidFill>
                    <a:srgbClr val="FFFFFF"/>
                  </a:solidFill>
                  <a:latin typeface="One Little Font"/>
                </a:rPr>
                <a:t>yapılmıştır</a:t>
              </a:r>
              <a:r>
                <a:rPr lang="en-US" sz="2600" dirty="0">
                  <a:solidFill>
                    <a:srgbClr val="FFFFFF"/>
                  </a:solidFill>
                  <a:latin typeface="One Little Font"/>
                </a:rPr>
                <a:t>. </a:t>
              </a:r>
              <a:r>
                <a:rPr lang="en-US" sz="2600" dirty="0" err="1">
                  <a:solidFill>
                    <a:srgbClr val="FFFFFF"/>
                  </a:solidFill>
                  <a:latin typeface="One Little Font"/>
                </a:rPr>
                <a:t>Bizler</a:t>
              </a:r>
              <a:r>
                <a:rPr lang="en-US" sz="2600" dirty="0">
                  <a:solidFill>
                    <a:srgbClr val="FFFFFF"/>
                  </a:solidFill>
                  <a:latin typeface="One Little Font"/>
                </a:rPr>
                <a:t> </a:t>
              </a:r>
              <a:r>
                <a:rPr lang="en-US" sz="2600" dirty="0" err="1">
                  <a:solidFill>
                    <a:srgbClr val="FFFFFF"/>
                  </a:solidFill>
                  <a:latin typeface="One Little Font"/>
                </a:rPr>
                <a:t>Arapça</a:t>
              </a:r>
              <a:r>
                <a:rPr lang="en-US" sz="2600" dirty="0">
                  <a:solidFill>
                    <a:srgbClr val="FFFFFF"/>
                  </a:solidFill>
                  <a:latin typeface="One Little Font"/>
                </a:rPr>
                <a:t> </a:t>
              </a:r>
              <a:r>
                <a:rPr lang="en-US" sz="2600" dirty="0" err="1">
                  <a:solidFill>
                    <a:srgbClr val="FFFFFF"/>
                  </a:solidFill>
                  <a:latin typeface="One Little Font"/>
                </a:rPr>
                <a:t>bilmesek</a:t>
              </a:r>
              <a:r>
                <a:rPr lang="en-US" sz="2600" dirty="0">
                  <a:solidFill>
                    <a:srgbClr val="FFFFFF"/>
                  </a:solidFill>
                  <a:latin typeface="One Little Font"/>
                </a:rPr>
                <a:t> de </a:t>
              </a:r>
              <a:r>
                <a:rPr lang="en-US" sz="2600" dirty="0" err="1">
                  <a:solidFill>
                    <a:srgbClr val="FFFFFF"/>
                  </a:solidFill>
                  <a:latin typeface="One Little Font"/>
                </a:rPr>
                <a:t>Kur’an’ın</a:t>
              </a:r>
              <a:r>
                <a:rPr lang="en-US" sz="2600" dirty="0">
                  <a:solidFill>
                    <a:srgbClr val="FFFFFF"/>
                  </a:solidFill>
                  <a:latin typeface="One Little Font"/>
                </a:rPr>
                <a:t> </a:t>
              </a:r>
              <a:r>
                <a:rPr lang="en-US" sz="2600" dirty="0" err="1">
                  <a:solidFill>
                    <a:srgbClr val="FFFFFF"/>
                  </a:solidFill>
                  <a:latin typeface="One Little Font"/>
                </a:rPr>
                <a:t>meallerini</a:t>
              </a:r>
              <a:r>
                <a:rPr lang="en-US" sz="2600" dirty="0">
                  <a:solidFill>
                    <a:srgbClr val="FFFFFF"/>
                  </a:solidFill>
                  <a:latin typeface="One Little Font"/>
                </a:rPr>
                <a:t>,</a:t>
              </a:r>
            </a:p>
            <a:p>
              <a:pPr algn="ctr">
                <a:lnSpc>
                  <a:spcPts val="3640"/>
                </a:lnSpc>
              </a:pPr>
              <a:r>
                <a:rPr lang="en-US" sz="2600" dirty="0" err="1">
                  <a:solidFill>
                    <a:srgbClr val="FFFFFF"/>
                  </a:solidFill>
                  <a:latin typeface="One Little Font"/>
                </a:rPr>
                <a:t>açıklamalarını</a:t>
              </a:r>
              <a:r>
                <a:rPr lang="en-US" sz="2600" dirty="0">
                  <a:solidFill>
                    <a:srgbClr val="FFFFFF"/>
                  </a:solidFill>
                  <a:latin typeface="One Little Font"/>
                </a:rPr>
                <a:t> </a:t>
              </a:r>
              <a:r>
                <a:rPr lang="en-US" sz="2600" dirty="0" err="1">
                  <a:solidFill>
                    <a:srgbClr val="FFFFFF"/>
                  </a:solidFill>
                  <a:latin typeface="One Little Font"/>
                </a:rPr>
                <a:t>okuyarak</a:t>
              </a:r>
              <a:r>
                <a:rPr lang="en-US" sz="2600" dirty="0">
                  <a:solidFill>
                    <a:srgbClr val="FFFFFF"/>
                  </a:solidFill>
                  <a:latin typeface="One Little Font"/>
                </a:rPr>
                <a:t> </a:t>
              </a:r>
              <a:r>
                <a:rPr lang="en-US" sz="2600" dirty="0" err="1">
                  <a:solidFill>
                    <a:srgbClr val="FFFFFF"/>
                  </a:solidFill>
                  <a:latin typeface="One Little Font"/>
                </a:rPr>
                <a:t>Yüce</a:t>
              </a:r>
              <a:r>
                <a:rPr lang="en-US" sz="2600" dirty="0">
                  <a:solidFill>
                    <a:srgbClr val="FFFFFF"/>
                  </a:solidFill>
                  <a:latin typeface="One Little Font"/>
                </a:rPr>
                <a:t> </a:t>
              </a:r>
              <a:r>
                <a:rPr lang="en-US" sz="2600" dirty="0" err="1">
                  <a:solidFill>
                    <a:srgbClr val="FFFFFF"/>
                  </a:solidFill>
                  <a:latin typeface="One Little Font"/>
                </a:rPr>
                <a:t>Allah’ın</a:t>
              </a:r>
              <a:r>
                <a:rPr lang="en-US" sz="2600" dirty="0">
                  <a:solidFill>
                    <a:srgbClr val="FFFFFF"/>
                  </a:solidFill>
                  <a:latin typeface="One Little Font"/>
                </a:rPr>
                <a:t>  emir, </a:t>
              </a:r>
              <a:r>
                <a:rPr lang="en-US" sz="2600" dirty="0" err="1">
                  <a:solidFill>
                    <a:srgbClr val="FFFFFF"/>
                  </a:solidFill>
                  <a:latin typeface="One Little Font"/>
                </a:rPr>
                <a:t>yasak</a:t>
              </a:r>
              <a:r>
                <a:rPr lang="en-US" sz="2600" dirty="0">
                  <a:solidFill>
                    <a:srgbClr val="FFFFFF"/>
                  </a:solidFill>
                  <a:latin typeface="One Little Font"/>
                </a:rPr>
                <a:t> </a:t>
              </a:r>
              <a:r>
                <a:rPr lang="en-US" sz="2600" dirty="0" err="1">
                  <a:solidFill>
                    <a:srgbClr val="FFFFFF"/>
                  </a:solidFill>
                  <a:latin typeface="One Little Font"/>
                </a:rPr>
                <a:t>ve</a:t>
              </a:r>
              <a:r>
                <a:rPr lang="en-US" sz="2600" dirty="0">
                  <a:solidFill>
                    <a:srgbClr val="FFFFFF"/>
                  </a:solidFill>
                  <a:latin typeface="One Little Font"/>
                </a:rPr>
                <a:t> </a:t>
              </a:r>
              <a:r>
                <a:rPr lang="en-US" sz="2600" dirty="0" err="1">
                  <a:solidFill>
                    <a:srgbClr val="FFFFFF"/>
                  </a:solidFill>
                  <a:latin typeface="One Little Font"/>
                </a:rPr>
                <a:t>öğütlerini</a:t>
              </a:r>
              <a:r>
                <a:rPr lang="en-US" sz="2600" dirty="0">
                  <a:solidFill>
                    <a:srgbClr val="FFFFFF"/>
                  </a:solidFill>
                  <a:latin typeface="One Little Font"/>
                </a:rPr>
                <a:t> </a:t>
              </a:r>
              <a:r>
                <a:rPr lang="en-US" sz="2600" dirty="0" err="1">
                  <a:solidFill>
                    <a:srgbClr val="FFFFFF"/>
                  </a:solidFill>
                  <a:latin typeface="One Little Font"/>
                </a:rPr>
                <a:t>öğrenebiliriz</a:t>
              </a:r>
              <a:r>
                <a:rPr lang="en-US" sz="2600" dirty="0">
                  <a:solidFill>
                    <a:srgbClr val="FFFFFF"/>
                  </a:solidFill>
                  <a:latin typeface="One Little Font"/>
                </a:rPr>
                <a:t>.</a:t>
              </a:r>
            </a:p>
            <a:p>
              <a:pPr algn="ctr">
                <a:lnSpc>
                  <a:spcPts val="3640"/>
                </a:lnSpc>
              </a:pPr>
              <a:endParaRPr lang="en-US" sz="2600" dirty="0">
                <a:solidFill>
                  <a:srgbClr val="FFFFFF"/>
                </a:solidFill>
                <a:latin typeface="One Little Font"/>
              </a:endParaRPr>
            </a:p>
          </p:txBody>
        </p:sp>
      </p:grpSp>
      <p:sp>
        <p:nvSpPr>
          <p:cNvPr id="12" name="Freeform 12"/>
          <p:cNvSpPr/>
          <p:nvPr/>
        </p:nvSpPr>
        <p:spPr>
          <a:xfrm>
            <a:off x="7993085" y="6341745"/>
            <a:ext cx="3372604" cy="3768273"/>
          </a:xfrm>
          <a:custGeom>
            <a:avLst/>
            <a:gdLst/>
            <a:ahLst/>
            <a:cxnLst/>
            <a:rect l="l" t="t" r="r" b="b"/>
            <a:pathLst>
              <a:path w="3372604" h="3768273">
                <a:moveTo>
                  <a:pt x="0" y="0"/>
                </a:moveTo>
                <a:lnTo>
                  <a:pt x="3372604" y="0"/>
                </a:lnTo>
                <a:lnTo>
                  <a:pt x="3372604" y="3768273"/>
                </a:lnTo>
                <a:lnTo>
                  <a:pt x="0" y="3768273"/>
                </a:lnTo>
                <a:lnTo>
                  <a:pt x="0" y="0"/>
                </a:lnTo>
                <a:close/>
              </a:path>
            </a:pathLst>
          </a:custGeom>
          <a:blipFill>
            <a:blip r:embed="rId4"/>
            <a:stretch>
              <a:fillRect/>
            </a:stretch>
          </a:blipFill>
        </p:spPr>
        <p:txBody>
          <a:bodyPr/>
          <a:lstStyle/>
          <a:p>
            <a:endParaRPr lang="tr-TR"/>
          </a:p>
        </p:txBody>
      </p:sp>
      <p:sp>
        <p:nvSpPr>
          <p:cNvPr id="13" name="TextBox 13"/>
          <p:cNvSpPr txBox="1"/>
          <p:nvPr/>
        </p:nvSpPr>
        <p:spPr>
          <a:xfrm>
            <a:off x="4927169" y="60791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3.KURAN-I KERİM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457373" y="229329"/>
            <a:ext cx="8806547" cy="1538217"/>
            <a:chOff x="0" y="0"/>
            <a:chExt cx="11107358" cy="1940093"/>
          </a:xfrm>
        </p:grpSpPr>
        <p:sp>
          <p:nvSpPr>
            <p:cNvPr id="3" name="Freeform 3"/>
            <p:cNvSpPr/>
            <p:nvPr/>
          </p:nvSpPr>
          <p:spPr>
            <a:xfrm>
              <a:off x="0" y="-4073"/>
              <a:ext cx="11113749" cy="1946696"/>
            </a:xfrm>
            <a:custGeom>
              <a:avLst/>
              <a:gdLst/>
              <a:ahLst/>
              <a:cxnLst/>
              <a:rect l="l" t="t" r="r" b="b"/>
              <a:pathLst>
                <a:path w="11113749" h="1946696">
                  <a:moveTo>
                    <a:pt x="10485971" y="1892218"/>
                  </a:moveTo>
                  <a:cubicBezTo>
                    <a:pt x="10485971" y="1892218"/>
                    <a:pt x="9755096" y="1946696"/>
                    <a:pt x="8259338" y="1944075"/>
                  </a:cubicBezTo>
                  <a:cubicBezTo>
                    <a:pt x="413249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400909" y="15681"/>
                    <a:pt x="6737632" y="7673"/>
                  </a:cubicBezTo>
                  <a:cubicBezTo>
                    <a:pt x="9536168" y="0"/>
                    <a:pt x="10252902" y="6979"/>
                    <a:pt x="10252902" y="6979"/>
                  </a:cubicBezTo>
                  <a:cubicBezTo>
                    <a:pt x="10621210" y="14458"/>
                    <a:pt x="10759470" y="42638"/>
                    <a:pt x="10957209" y="165219"/>
                  </a:cubicBezTo>
                  <a:cubicBezTo>
                    <a:pt x="11108227" y="258836"/>
                    <a:pt x="11113749" y="476157"/>
                    <a:pt x="11104608" y="1246352"/>
                  </a:cubicBezTo>
                  <a:cubicBezTo>
                    <a:pt x="11104607" y="1693569"/>
                    <a:pt x="11061823" y="1842156"/>
                    <a:pt x="10485971" y="1892218"/>
                  </a:cubicBezTo>
                  <a:close/>
                </a:path>
              </a:pathLst>
            </a:custGeom>
            <a:solidFill>
              <a:srgbClr val="FFD69C"/>
            </a:solidFill>
          </p:spPr>
          <p:txBody>
            <a:bodyPr/>
            <a:lstStyle/>
            <a:p>
              <a:endParaRPr lang="tr-TR"/>
            </a:p>
          </p:txBody>
        </p:sp>
      </p:grpSp>
      <p:sp>
        <p:nvSpPr>
          <p:cNvPr id="4" name="Freeform 4"/>
          <p:cNvSpPr/>
          <p:nvPr/>
        </p:nvSpPr>
        <p:spPr>
          <a:xfrm rot="-60532">
            <a:off x="4723898" y="488997"/>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929793" y="47938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4161124" y="2857499"/>
            <a:ext cx="8705264" cy="5852683"/>
            <a:chOff x="-1254" y="110471"/>
            <a:chExt cx="2292744" cy="1541447"/>
          </a:xfrm>
        </p:grpSpPr>
        <p:sp>
          <p:nvSpPr>
            <p:cNvPr id="7" name="Freeform 7"/>
            <p:cNvSpPr/>
            <p:nvPr/>
          </p:nvSpPr>
          <p:spPr>
            <a:xfrm>
              <a:off x="-1254" y="110471"/>
              <a:ext cx="2292744" cy="1541447"/>
            </a:xfrm>
            <a:custGeom>
              <a:avLst/>
              <a:gdLst/>
              <a:ahLst/>
              <a:cxnLst/>
              <a:rect l="l" t="t" r="r" b="b"/>
              <a:pathLst>
                <a:path w="2292744" h="1541447">
                  <a:moveTo>
                    <a:pt x="2292744" y="770724"/>
                  </a:moveTo>
                  <a:lnTo>
                    <a:pt x="2089544" y="1541447"/>
                  </a:lnTo>
                  <a:lnTo>
                    <a:pt x="203200" y="1541447"/>
                  </a:lnTo>
                  <a:lnTo>
                    <a:pt x="0" y="770724"/>
                  </a:lnTo>
                  <a:lnTo>
                    <a:pt x="203200" y="0"/>
                  </a:lnTo>
                  <a:lnTo>
                    <a:pt x="2089544" y="0"/>
                  </a:lnTo>
                  <a:lnTo>
                    <a:pt x="2292744" y="770724"/>
                  </a:lnTo>
                  <a:close/>
                </a:path>
              </a:pathLst>
            </a:custGeom>
            <a:solidFill>
              <a:srgbClr val="FEDCBF"/>
            </a:solidFill>
          </p:spPr>
          <p:txBody>
            <a:bodyPr/>
            <a:lstStyle/>
            <a:p>
              <a:endParaRPr lang="tr-TR"/>
            </a:p>
          </p:txBody>
        </p:sp>
        <p:sp>
          <p:nvSpPr>
            <p:cNvPr id="8" name="TextBox 8"/>
            <p:cNvSpPr txBox="1"/>
            <p:nvPr/>
          </p:nvSpPr>
          <p:spPr>
            <a:xfrm>
              <a:off x="74989" y="471716"/>
              <a:ext cx="2099919" cy="746125"/>
            </a:xfrm>
            <a:prstGeom prst="rect">
              <a:avLst/>
            </a:prstGeom>
          </p:spPr>
          <p:txBody>
            <a:bodyPr lIns="50800" tIns="50800" rIns="50800" bIns="50800" rtlCol="0" anchor="ctr"/>
            <a:lstStyle/>
            <a:p>
              <a:pPr algn="ctr">
                <a:lnSpc>
                  <a:spcPts val="3919"/>
                </a:lnSpc>
              </a:pPr>
              <a:r>
                <a:rPr lang="en-US" sz="2799" dirty="0" err="1">
                  <a:solidFill>
                    <a:srgbClr val="000000"/>
                  </a:solidFill>
                  <a:latin typeface="One Little Font"/>
                </a:rPr>
                <a:t>Kur’an’ın</a:t>
              </a:r>
              <a:r>
                <a:rPr lang="en-US" sz="2799" dirty="0">
                  <a:solidFill>
                    <a:srgbClr val="000000"/>
                  </a:solidFill>
                  <a:latin typeface="One Little Font"/>
                </a:rPr>
                <a:t> </a:t>
              </a:r>
              <a:r>
                <a:rPr lang="en-US" sz="2799" dirty="0" err="1">
                  <a:solidFill>
                    <a:srgbClr val="000000"/>
                  </a:solidFill>
                  <a:latin typeface="One Little Font"/>
                </a:rPr>
                <a:t>Bazı</a:t>
              </a:r>
              <a:r>
                <a:rPr lang="en-US" sz="2799" dirty="0">
                  <a:solidFill>
                    <a:srgbClr val="000000"/>
                  </a:solidFill>
                  <a:latin typeface="One Little Font"/>
                </a:rPr>
                <a:t> </a:t>
              </a:r>
              <a:r>
                <a:rPr lang="en-US" sz="2799" dirty="0" err="1">
                  <a:solidFill>
                    <a:srgbClr val="000000"/>
                  </a:solidFill>
                  <a:latin typeface="One Little Font"/>
                </a:rPr>
                <a:t>Özellikleri</a:t>
              </a:r>
              <a:endParaRPr lang="en-US" sz="2799" dirty="0">
                <a:solidFill>
                  <a:srgbClr val="000000"/>
                </a:solidFill>
                <a:latin typeface="One Little Font"/>
              </a:endParaRPr>
            </a:p>
            <a:p>
              <a:pPr marL="604519" lvl="1" indent="-302260" algn="ctr">
                <a:lnSpc>
                  <a:spcPts val="3919"/>
                </a:lnSpc>
                <a:buFont typeface="Arial"/>
                <a:buChar char="•"/>
              </a:pPr>
              <a:r>
                <a:rPr lang="en-US" sz="2799" dirty="0" err="1">
                  <a:solidFill>
                    <a:srgbClr val="000000"/>
                  </a:solidFill>
                  <a:latin typeface="One Little Font"/>
                </a:rPr>
                <a:t>Kur’an</a:t>
              </a:r>
              <a:r>
                <a:rPr lang="en-US" sz="2799" dirty="0">
                  <a:solidFill>
                    <a:srgbClr val="000000"/>
                  </a:solidFill>
                  <a:latin typeface="One Little Font"/>
                </a:rPr>
                <a:t>, </a:t>
              </a:r>
              <a:r>
                <a:rPr lang="en-US" sz="2799" dirty="0" err="1">
                  <a:solidFill>
                    <a:srgbClr val="000000"/>
                  </a:solidFill>
                  <a:latin typeface="One Little Font"/>
                </a:rPr>
                <a:t>tamamıyla</a:t>
              </a:r>
              <a:r>
                <a:rPr lang="en-US" sz="2799" dirty="0">
                  <a:solidFill>
                    <a:srgbClr val="000000"/>
                  </a:solidFill>
                  <a:latin typeface="One Little Font"/>
                </a:rPr>
                <a:t> </a:t>
              </a:r>
              <a:r>
                <a:rPr lang="en-US" sz="2799" dirty="0" err="1">
                  <a:solidFill>
                    <a:srgbClr val="000000"/>
                  </a:solidFill>
                  <a:latin typeface="One Little Font"/>
                </a:rPr>
                <a:t>Allah’ın</a:t>
              </a:r>
              <a:r>
                <a:rPr lang="en-US" sz="2799" dirty="0">
                  <a:solidFill>
                    <a:srgbClr val="000000"/>
                  </a:solidFill>
                  <a:latin typeface="One Little Font"/>
                </a:rPr>
                <a:t> (c.c.) </a:t>
              </a:r>
              <a:r>
                <a:rPr lang="en-US" sz="2799" dirty="0" err="1">
                  <a:solidFill>
                    <a:srgbClr val="000000"/>
                  </a:solidFill>
                  <a:latin typeface="One Little Font"/>
                </a:rPr>
                <a:t>sözlerinden</a:t>
              </a:r>
              <a:endParaRPr lang="en-US" sz="2799" dirty="0">
                <a:solidFill>
                  <a:srgbClr val="000000"/>
                </a:solidFill>
                <a:latin typeface="One Little Font"/>
              </a:endParaRPr>
            </a:p>
            <a:p>
              <a:pPr algn="ctr">
                <a:lnSpc>
                  <a:spcPts val="3919"/>
                </a:lnSpc>
              </a:pPr>
              <a:r>
                <a:rPr lang="en-US" sz="2799" dirty="0" err="1">
                  <a:solidFill>
                    <a:srgbClr val="000000"/>
                  </a:solidFill>
                  <a:latin typeface="One Little Font"/>
                </a:rPr>
                <a:t>meydana</a:t>
              </a:r>
              <a:r>
                <a:rPr lang="en-US" sz="2799" dirty="0">
                  <a:solidFill>
                    <a:srgbClr val="000000"/>
                  </a:solidFill>
                  <a:latin typeface="One Little Font"/>
                </a:rPr>
                <a:t> </a:t>
              </a:r>
              <a:r>
                <a:rPr lang="en-US" sz="2799" dirty="0" err="1">
                  <a:solidFill>
                    <a:srgbClr val="000000"/>
                  </a:solidFill>
                  <a:latin typeface="One Little Font"/>
                </a:rPr>
                <a:t>gelmektedir</a:t>
              </a:r>
              <a:r>
                <a:rPr lang="en-US" sz="2799" dirty="0">
                  <a:solidFill>
                    <a:srgbClr val="000000"/>
                  </a:solidFill>
                  <a:latin typeface="One Little Font"/>
                </a:rPr>
                <a:t>.</a:t>
              </a:r>
            </a:p>
            <a:p>
              <a:pPr marL="604519" lvl="1" indent="-302260" algn="ctr">
                <a:lnSpc>
                  <a:spcPts val="3919"/>
                </a:lnSpc>
                <a:buFont typeface="Arial"/>
                <a:buChar char="•"/>
              </a:pPr>
              <a:r>
                <a:rPr lang="en-US" sz="2799" dirty="0" err="1">
                  <a:solidFill>
                    <a:srgbClr val="000000"/>
                  </a:solidFill>
                  <a:latin typeface="One Little Font"/>
                </a:rPr>
                <a:t>Kur’an</a:t>
              </a:r>
              <a:r>
                <a:rPr lang="en-US" sz="2799" dirty="0">
                  <a:solidFill>
                    <a:srgbClr val="000000"/>
                  </a:solidFill>
                  <a:latin typeface="One Little Font"/>
                </a:rPr>
                <a:t>, </a:t>
              </a:r>
              <a:r>
                <a:rPr lang="en-US" sz="2799" dirty="0" err="1">
                  <a:solidFill>
                    <a:srgbClr val="000000"/>
                  </a:solidFill>
                  <a:latin typeface="One Little Font"/>
                </a:rPr>
                <a:t>gönderilen</a:t>
              </a:r>
              <a:r>
                <a:rPr lang="en-US" sz="2799" dirty="0">
                  <a:solidFill>
                    <a:srgbClr val="000000"/>
                  </a:solidFill>
                  <a:latin typeface="One Little Font"/>
                </a:rPr>
                <a:t> son </a:t>
              </a:r>
              <a:r>
                <a:rPr lang="en-US" sz="2799" dirty="0" err="1">
                  <a:solidFill>
                    <a:srgbClr val="000000"/>
                  </a:solidFill>
                  <a:latin typeface="One Little Font"/>
                </a:rPr>
                <a:t>ilahi</a:t>
              </a:r>
              <a:r>
                <a:rPr lang="en-US" sz="2799" dirty="0">
                  <a:solidFill>
                    <a:srgbClr val="000000"/>
                  </a:solidFill>
                  <a:latin typeface="One Little Font"/>
                </a:rPr>
                <a:t> </a:t>
              </a:r>
              <a:r>
                <a:rPr lang="en-US" sz="2799" dirty="0" err="1">
                  <a:solidFill>
                    <a:srgbClr val="000000"/>
                  </a:solidFill>
                  <a:latin typeface="One Little Font"/>
                </a:rPr>
                <a:t>kitaptır</a:t>
              </a:r>
              <a:r>
                <a:rPr lang="en-US" sz="2799" dirty="0">
                  <a:solidFill>
                    <a:srgbClr val="000000"/>
                  </a:solidFill>
                  <a:latin typeface="One Little Font"/>
                </a:rPr>
                <a:t>.</a:t>
              </a:r>
            </a:p>
            <a:p>
              <a:pPr marL="604519" lvl="1" indent="-302260" algn="ctr">
                <a:lnSpc>
                  <a:spcPts val="3919"/>
                </a:lnSpc>
                <a:buFont typeface="Arial"/>
                <a:buChar char="•"/>
              </a:pPr>
              <a:r>
                <a:rPr lang="en-US" sz="2799" dirty="0" err="1">
                  <a:solidFill>
                    <a:srgbClr val="000000"/>
                  </a:solidFill>
                  <a:latin typeface="One Little Font"/>
                </a:rPr>
                <a:t>Kur’an’ın</a:t>
              </a:r>
              <a:r>
                <a:rPr lang="en-US" sz="2799" dirty="0">
                  <a:solidFill>
                    <a:srgbClr val="000000"/>
                  </a:solidFill>
                  <a:latin typeface="One Little Font"/>
                </a:rPr>
                <a:t> </a:t>
              </a:r>
              <a:r>
                <a:rPr lang="en-US" sz="2799" dirty="0" err="1">
                  <a:solidFill>
                    <a:srgbClr val="000000"/>
                  </a:solidFill>
                  <a:latin typeface="One Little Font"/>
                </a:rPr>
                <a:t>ortaya</a:t>
              </a:r>
              <a:r>
                <a:rPr lang="en-US" sz="2799" dirty="0">
                  <a:solidFill>
                    <a:srgbClr val="000000"/>
                  </a:solidFill>
                  <a:latin typeface="One Little Font"/>
                </a:rPr>
                <a:t> </a:t>
              </a:r>
              <a:r>
                <a:rPr lang="en-US" sz="2799" dirty="0" err="1">
                  <a:solidFill>
                    <a:srgbClr val="000000"/>
                  </a:solidFill>
                  <a:latin typeface="One Little Font"/>
                </a:rPr>
                <a:t>koyduğu</a:t>
              </a:r>
              <a:r>
                <a:rPr lang="en-US" sz="2799" dirty="0">
                  <a:solidFill>
                    <a:srgbClr val="000000"/>
                  </a:solidFill>
                  <a:latin typeface="One Little Font"/>
                </a:rPr>
                <a:t> </a:t>
              </a:r>
              <a:r>
                <a:rPr lang="en-US" sz="2799" dirty="0" err="1">
                  <a:solidFill>
                    <a:srgbClr val="000000"/>
                  </a:solidFill>
                  <a:latin typeface="One Little Font"/>
                </a:rPr>
                <a:t>ilkeler</a:t>
              </a:r>
              <a:r>
                <a:rPr lang="en-US" sz="2799" dirty="0">
                  <a:solidFill>
                    <a:srgbClr val="000000"/>
                  </a:solidFill>
                  <a:latin typeface="One Little Font"/>
                </a:rPr>
                <a:t>, </a:t>
              </a:r>
              <a:r>
                <a:rPr lang="en-US" sz="2799" dirty="0" err="1">
                  <a:solidFill>
                    <a:srgbClr val="000000"/>
                  </a:solidFill>
                  <a:latin typeface="One Little Font"/>
                </a:rPr>
                <a:t>hükümler</a:t>
              </a:r>
              <a:r>
                <a:rPr lang="en-US" sz="2799" dirty="0">
                  <a:solidFill>
                    <a:srgbClr val="000000"/>
                  </a:solidFill>
                  <a:latin typeface="One Little Font"/>
                </a:rPr>
                <a:t> </a:t>
              </a:r>
              <a:r>
                <a:rPr lang="en-US" sz="2799" dirty="0" err="1">
                  <a:solidFill>
                    <a:srgbClr val="000000"/>
                  </a:solidFill>
                  <a:latin typeface="One Little Font"/>
                </a:rPr>
                <a:t>kıyamete</a:t>
              </a:r>
              <a:r>
                <a:rPr lang="en-US" sz="2799" dirty="0">
                  <a:solidFill>
                    <a:srgbClr val="000000"/>
                  </a:solidFill>
                  <a:latin typeface="One Little Font"/>
                </a:rPr>
                <a:t> </a:t>
              </a:r>
              <a:r>
                <a:rPr lang="en-US" sz="2799" dirty="0" err="1">
                  <a:solidFill>
                    <a:srgbClr val="000000"/>
                  </a:solidFill>
                  <a:latin typeface="One Little Font"/>
                </a:rPr>
                <a:t>kadar</a:t>
              </a:r>
              <a:r>
                <a:rPr lang="en-US" sz="2799" dirty="0">
                  <a:solidFill>
                    <a:srgbClr val="000000"/>
                  </a:solidFill>
                  <a:latin typeface="One Little Font"/>
                </a:rPr>
                <a:t> </a:t>
              </a:r>
              <a:r>
                <a:rPr lang="en-US" sz="2799" dirty="0" err="1">
                  <a:solidFill>
                    <a:srgbClr val="000000"/>
                  </a:solidFill>
                  <a:latin typeface="One Little Font"/>
                </a:rPr>
                <a:t>geçerlidir</a:t>
              </a:r>
              <a:r>
                <a:rPr lang="en-US" sz="2799" dirty="0">
                  <a:solidFill>
                    <a:srgbClr val="000000"/>
                  </a:solidFill>
                  <a:latin typeface="One Little Font"/>
                </a:rPr>
                <a:t>.</a:t>
              </a:r>
            </a:p>
            <a:p>
              <a:pPr marL="604519" lvl="1" indent="-302260" algn="ctr">
                <a:lnSpc>
                  <a:spcPts val="3919"/>
                </a:lnSpc>
                <a:buFont typeface="Arial"/>
                <a:buChar char="•"/>
              </a:pPr>
              <a:r>
                <a:rPr lang="en-US" sz="2799" dirty="0" err="1">
                  <a:solidFill>
                    <a:srgbClr val="000000"/>
                  </a:solidFill>
                  <a:latin typeface="One Little Font"/>
                </a:rPr>
                <a:t>Kur’an’ı</a:t>
              </a:r>
              <a:r>
                <a:rPr lang="en-US" sz="2799" dirty="0">
                  <a:solidFill>
                    <a:srgbClr val="000000"/>
                  </a:solidFill>
                  <a:latin typeface="One Little Font"/>
                </a:rPr>
                <a:t> </a:t>
              </a:r>
              <a:r>
                <a:rPr lang="en-US" sz="2799" dirty="0" err="1">
                  <a:solidFill>
                    <a:srgbClr val="000000"/>
                  </a:solidFill>
                  <a:latin typeface="One Little Font"/>
                </a:rPr>
                <a:t>okumak</a:t>
              </a:r>
              <a:r>
                <a:rPr lang="en-US" sz="2799" dirty="0">
                  <a:solidFill>
                    <a:srgbClr val="000000"/>
                  </a:solidFill>
                  <a:latin typeface="One Little Font"/>
                </a:rPr>
                <a:t> </a:t>
              </a:r>
              <a:r>
                <a:rPr lang="en-US" sz="2799" dirty="0" err="1">
                  <a:solidFill>
                    <a:srgbClr val="000000"/>
                  </a:solidFill>
                  <a:latin typeface="One Little Font"/>
                </a:rPr>
                <a:t>ibadettir</a:t>
              </a:r>
              <a:r>
                <a:rPr lang="en-US" sz="2799" dirty="0">
                  <a:solidFill>
                    <a:srgbClr val="000000"/>
                  </a:solidFill>
                  <a:latin typeface="One Little Font"/>
                </a:rPr>
                <a:t>, </a:t>
              </a:r>
              <a:r>
                <a:rPr lang="en-US" sz="2799" dirty="0" err="1">
                  <a:solidFill>
                    <a:srgbClr val="000000"/>
                  </a:solidFill>
                  <a:latin typeface="One Little Font"/>
                </a:rPr>
                <a:t>sevaptır</a:t>
              </a:r>
              <a:r>
                <a:rPr lang="en-US" sz="2799" dirty="0">
                  <a:solidFill>
                    <a:srgbClr val="000000"/>
                  </a:solidFill>
                  <a:latin typeface="One Little Font"/>
                </a:rPr>
                <a:t>.</a:t>
              </a:r>
            </a:p>
            <a:p>
              <a:pPr marL="604519" lvl="1" indent="-302260" algn="ctr">
                <a:lnSpc>
                  <a:spcPts val="3919"/>
                </a:lnSpc>
                <a:buFont typeface="Arial"/>
                <a:buChar char="•"/>
              </a:pPr>
              <a:r>
                <a:rPr lang="en-US" sz="2799" dirty="0" err="1">
                  <a:solidFill>
                    <a:srgbClr val="000000"/>
                  </a:solidFill>
                  <a:latin typeface="One Little Font"/>
                </a:rPr>
                <a:t>Kur’an</a:t>
              </a:r>
              <a:r>
                <a:rPr lang="en-US" sz="2799" dirty="0">
                  <a:solidFill>
                    <a:srgbClr val="000000"/>
                  </a:solidFill>
                  <a:latin typeface="One Little Font"/>
                </a:rPr>
                <a:t>, </a:t>
              </a:r>
              <a:r>
                <a:rPr lang="en-US" sz="2799" dirty="0" err="1">
                  <a:solidFill>
                    <a:srgbClr val="000000"/>
                  </a:solidFill>
                  <a:latin typeface="One Little Font"/>
                </a:rPr>
                <a:t>indirildiği</a:t>
              </a:r>
              <a:r>
                <a:rPr lang="en-US" sz="2799" dirty="0">
                  <a:solidFill>
                    <a:srgbClr val="000000"/>
                  </a:solidFill>
                  <a:latin typeface="One Little Font"/>
                </a:rPr>
                <a:t> </a:t>
              </a:r>
              <a:r>
                <a:rPr lang="en-US" sz="2799" dirty="0" err="1">
                  <a:solidFill>
                    <a:srgbClr val="000000"/>
                  </a:solidFill>
                  <a:latin typeface="One Little Font"/>
                </a:rPr>
                <a:t>hâliyle</a:t>
              </a:r>
              <a:r>
                <a:rPr lang="en-US" sz="2799" dirty="0">
                  <a:solidFill>
                    <a:srgbClr val="000000"/>
                  </a:solidFill>
                  <a:latin typeface="One Little Font"/>
                </a:rPr>
                <a:t> </a:t>
              </a:r>
              <a:r>
                <a:rPr lang="en-US" sz="2799" dirty="0" err="1">
                  <a:solidFill>
                    <a:srgbClr val="000000"/>
                  </a:solidFill>
                  <a:latin typeface="One Little Font"/>
                </a:rPr>
                <a:t>günümüze</a:t>
              </a:r>
              <a:r>
                <a:rPr lang="en-US" sz="2799" dirty="0">
                  <a:solidFill>
                    <a:srgbClr val="000000"/>
                  </a:solidFill>
                  <a:latin typeface="One Little Font"/>
                </a:rPr>
                <a:t> </a:t>
              </a:r>
              <a:r>
                <a:rPr lang="en-US" sz="2799" dirty="0" err="1">
                  <a:solidFill>
                    <a:srgbClr val="000000"/>
                  </a:solidFill>
                  <a:latin typeface="One Little Font"/>
                </a:rPr>
                <a:t>kadar</a:t>
              </a:r>
              <a:r>
                <a:rPr lang="en-US" sz="2799" dirty="0">
                  <a:solidFill>
                    <a:srgbClr val="000000"/>
                  </a:solidFill>
                  <a:latin typeface="One Little Font"/>
                </a:rPr>
                <a:t> </a:t>
              </a:r>
              <a:r>
                <a:rPr lang="en-US" sz="2799" dirty="0" err="1">
                  <a:solidFill>
                    <a:srgbClr val="000000"/>
                  </a:solidFill>
                  <a:latin typeface="One Little Font"/>
                </a:rPr>
                <a:t>ulaşmıştır</a:t>
              </a:r>
              <a:r>
                <a:rPr lang="en-US" sz="2799" dirty="0">
                  <a:solidFill>
                    <a:srgbClr val="000000"/>
                  </a:solidFill>
                  <a:latin typeface="One Little Font"/>
                </a:rPr>
                <a:t>.</a:t>
              </a:r>
            </a:p>
          </p:txBody>
        </p:sp>
      </p:grpSp>
      <p:sp>
        <p:nvSpPr>
          <p:cNvPr id="9" name="Freeform 9"/>
          <p:cNvSpPr/>
          <p:nvPr/>
        </p:nvSpPr>
        <p:spPr>
          <a:xfrm>
            <a:off x="14317407" y="6006327"/>
            <a:ext cx="3372604" cy="3768273"/>
          </a:xfrm>
          <a:custGeom>
            <a:avLst/>
            <a:gdLst/>
            <a:ahLst/>
            <a:cxnLst/>
            <a:rect l="l" t="t" r="r" b="b"/>
            <a:pathLst>
              <a:path w="3372604" h="3768273">
                <a:moveTo>
                  <a:pt x="0" y="0"/>
                </a:moveTo>
                <a:lnTo>
                  <a:pt x="3372605" y="0"/>
                </a:lnTo>
                <a:lnTo>
                  <a:pt x="3372605" y="3768273"/>
                </a:lnTo>
                <a:lnTo>
                  <a:pt x="0" y="3768273"/>
                </a:lnTo>
                <a:lnTo>
                  <a:pt x="0" y="0"/>
                </a:lnTo>
                <a:close/>
              </a:path>
            </a:pathLst>
          </a:custGeom>
          <a:blipFill>
            <a:blip r:embed="rId4"/>
            <a:stretch>
              <a:fillRect/>
            </a:stretch>
          </a:blipFill>
        </p:spPr>
        <p:txBody>
          <a:bodyPr/>
          <a:lstStyle/>
          <a:p>
            <a:endParaRPr lang="tr-TR"/>
          </a:p>
        </p:txBody>
      </p:sp>
      <p:sp>
        <p:nvSpPr>
          <p:cNvPr id="10" name="TextBox 10"/>
          <p:cNvSpPr txBox="1"/>
          <p:nvPr/>
        </p:nvSpPr>
        <p:spPr>
          <a:xfrm>
            <a:off x="4927169" y="60791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3.KURAN-I KERİM</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457373" y="229329"/>
            <a:ext cx="8806547" cy="1538217"/>
            <a:chOff x="0" y="0"/>
            <a:chExt cx="11107358" cy="1940093"/>
          </a:xfrm>
        </p:grpSpPr>
        <p:sp>
          <p:nvSpPr>
            <p:cNvPr id="3" name="Freeform 3"/>
            <p:cNvSpPr/>
            <p:nvPr/>
          </p:nvSpPr>
          <p:spPr>
            <a:xfrm>
              <a:off x="0" y="-4073"/>
              <a:ext cx="11113749" cy="1946696"/>
            </a:xfrm>
            <a:custGeom>
              <a:avLst/>
              <a:gdLst/>
              <a:ahLst/>
              <a:cxnLst/>
              <a:rect l="l" t="t" r="r" b="b"/>
              <a:pathLst>
                <a:path w="11113749" h="1946696">
                  <a:moveTo>
                    <a:pt x="10485971" y="1892218"/>
                  </a:moveTo>
                  <a:cubicBezTo>
                    <a:pt x="10485971" y="1892218"/>
                    <a:pt x="9755096" y="1946696"/>
                    <a:pt x="8259338" y="1944075"/>
                  </a:cubicBezTo>
                  <a:cubicBezTo>
                    <a:pt x="413249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400909" y="15681"/>
                    <a:pt x="6737632" y="7673"/>
                  </a:cubicBezTo>
                  <a:cubicBezTo>
                    <a:pt x="9536168" y="0"/>
                    <a:pt x="10252902" y="6979"/>
                    <a:pt x="10252902" y="6979"/>
                  </a:cubicBezTo>
                  <a:cubicBezTo>
                    <a:pt x="10621210" y="14458"/>
                    <a:pt x="10759470" y="42638"/>
                    <a:pt x="10957209" y="165219"/>
                  </a:cubicBezTo>
                  <a:cubicBezTo>
                    <a:pt x="11108227" y="258836"/>
                    <a:pt x="11113749" y="476157"/>
                    <a:pt x="11104608" y="1246352"/>
                  </a:cubicBezTo>
                  <a:cubicBezTo>
                    <a:pt x="11104607" y="1693569"/>
                    <a:pt x="11061823" y="1842156"/>
                    <a:pt x="10485971" y="1892218"/>
                  </a:cubicBezTo>
                  <a:close/>
                </a:path>
              </a:pathLst>
            </a:custGeom>
            <a:solidFill>
              <a:srgbClr val="FFD69C"/>
            </a:solidFill>
          </p:spPr>
          <p:txBody>
            <a:bodyPr/>
            <a:lstStyle/>
            <a:p>
              <a:endParaRPr lang="tr-TR"/>
            </a:p>
          </p:txBody>
        </p:sp>
      </p:grpSp>
      <p:sp>
        <p:nvSpPr>
          <p:cNvPr id="4" name="Freeform 4"/>
          <p:cNvSpPr/>
          <p:nvPr/>
        </p:nvSpPr>
        <p:spPr>
          <a:xfrm rot="-60532">
            <a:off x="4723898" y="488997"/>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929793" y="47938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1153080" y="2587982"/>
            <a:ext cx="5136079" cy="4716931"/>
            <a:chOff x="0" y="0"/>
            <a:chExt cx="1389629" cy="1276223"/>
          </a:xfrm>
        </p:grpSpPr>
        <p:sp>
          <p:nvSpPr>
            <p:cNvPr id="7" name="Freeform 7"/>
            <p:cNvSpPr/>
            <p:nvPr/>
          </p:nvSpPr>
          <p:spPr>
            <a:xfrm>
              <a:off x="0" y="0"/>
              <a:ext cx="1389629"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32B8A8"/>
            </a:solidFill>
          </p:spPr>
          <p:txBody>
            <a:bodyPr/>
            <a:lstStyle/>
            <a:p>
              <a:endParaRPr lang="tr-TR"/>
            </a:p>
          </p:txBody>
        </p:sp>
        <p:sp>
          <p:nvSpPr>
            <p:cNvPr id="8" name="TextBox 8"/>
            <p:cNvSpPr txBox="1"/>
            <p:nvPr/>
          </p:nvSpPr>
          <p:spPr>
            <a:xfrm>
              <a:off x="118623" y="260286"/>
              <a:ext cx="1152383" cy="755650"/>
            </a:xfrm>
            <a:prstGeom prst="rect">
              <a:avLst/>
            </a:prstGeom>
          </p:spPr>
          <p:txBody>
            <a:bodyPr lIns="50800" tIns="50800" rIns="50800" bIns="50800" rtlCol="0" anchor="ctr"/>
            <a:lstStyle/>
            <a:p>
              <a:pPr algn="ctr">
                <a:lnSpc>
                  <a:spcPts val="3640"/>
                </a:lnSpc>
              </a:pPr>
              <a:r>
                <a:rPr lang="en-US" sz="2600" dirty="0" err="1">
                  <a:solidFill>
                    <a:srgbClr val="000000"/>
                  </a:solidFill>
                  <a:latin typeface="One Little Font"/>
                </a:rPr>
                <a:t>Kur’an</a:t>
              </a:r>
              <a:r>
                <a:rPr lang="en-US" sz="2600" dirty="0">
                  <a:solidFill>
                    <a:srgbClr val="000000"/>
                  </a:solidFill>
                  <a:latin typeface="One Little Font"/>
                </a:rPr>
                <a:t>-ı </a:t>
              </a:r>
              <a:r>
                <a:rPr lang="en-US" sz="2600" dirty="0" err="1">
                  <a:solidFill>
                    <a:srgbClr val="000000"/>
                  </a:solidFill>
                  <a:latin typeface="One Little Font"/>
                </a:rPr>
                <a:t>Kerim</a:t>
              </a:r>
              <a:r>
                <a:rPr lang="en-US" sz="2600" dirty="0">
                  <a:solidFill>
                    <a:srgbClr val="000000"/>
                  </a:solidFill>
                  <a:latin typeface="One Little Font"/>
                </a:rPr>
                <a:t>, </a:t>
              </a:r>
              <a:r>
                <a:rPr lang="en-US" sz="2600" dirty="0" err="1">
                  <a:solidFill>
                    <a:srgbClr val="000000"/>
                  </a:solidFill>
                  <a:latin typeface="One Little Font"/>
                </a:rPr>
                <a:t>kendine</a:t>
              </a:r>
              <a:r>
                <a:rPr lang="en-US" sz="2600" dirty="0">
                  <a:solidFill>
                    <a:srgbClr val="000000"/>
                  </a:solidFill>
                  <a:latin typeface="One Little Font"/>
                </a:rPr>
                <a:t> </a:t>
              </a:r>
              <a:r>
                <a:rPr lang="en-US" sz="2600" dirty="0" err="1">
                  <a:solidFill>
                    <a:srgbClr val="000000"/>
                  </a:solidFill>
                  <a:latin typeface="One Little Font"/>
                </a:rPr>
                <a:t>özgü</a:t>
              </a:r>
              <a:r>
                <a:rPr lang="en-US" sz="2600" dirty="0">
                  <a:solidFill>
                    <a:srgbClr val="000000"/>
                  </a:solidFill>
                  <a:latin typeface="One Little Font"/>
                </a:rPr>
                <a:t> </a:t>
              </a:r>
              <a:r>
                <a:rPr lang="en-US" sz="2600" dirty="0" err="1">
                  <a:solidFill>
                    <a:srgbClr val="000000"/>
                  </a:solidFill>
                  <a:latin typeface="One Little Font"/>
                </a:rPr>
                <a:t>bir</a:t>
              </a:r>
              <a:r>
                <a:rPr lang="en-US" sz="2600" dirty="0">
                  <a:solidFill>
                    <a:srgbClr val="000000"/>
                  </a:solidFill>
                  <a:latin typeface="One Little Font"/>
                </a:rPr>
                <a:t> </a:t>
              </a:r>
              <a:r>
                <a:rPr lang="en-US" sz="2600" dirty="0" err="1">
                  <a:solidFill>
                    <a:srgbClr val="000000"/>
                  </a:solidFill>
                  <a:latin typeface="One Little Font"/>
                </a:rPr>
                <a:t>iç</a:t>
              </a:r>
              <a:r>
                <a:rPr lang="en-US" sz="2600" dirty="0">
                  <a:solidFill>
                    <a:srgbClr val="000000"/>
                  </a:solidFill>
                  <a:latin typeface="One Little Font"/>
                </a:rPr>
                <a:t> </a:t>
              </a:r>
              <a:r>
                <a:rPr lang="en-US" sz="2600" dirty="0" err="1">
                  <a:solidFill>
                    <a:srgbClr val="000000"/>
                  </a:solidFill>
                  <a:latin typeface="One Little Font"/>
                </a:rPr>
                <a:t>düzene</a:t>
              </a:r>
              <a:r>
                <a:rPr lang="en-US" sz="2600" dirty="0">
                  <a:solidFill>
                    <a:srgbClr val="000000"/>
                  </a:solidFill>
                  <a:latin typeface="One Little Font"/>
                </a:rPr>
                <a:t> </a:t>
              </a:r>
              <a:r>
                <a:rPr lang="en-US" sz="2600" dirty="0" err="1">
                  <a:solidFill>
                    <a:srgbClr val="000000"/>
                  </a:solidFill>
                  <a:latin typeface="One Little Font"/>
                </a:rPr>
                <a:t>sahiptir</a:t>
              </a:r>
              <a:r>
                <a:rPr lang="en-US" sz="2600" dirty="0">
                  <a:solidFill>
                    <a:srgbClr val="000000"/>
                  </a:solidFill>
                  <a:latin typeface="One Little Font"/>
                </a:rPr>
                <a:t>. </a:t>
              </a:r>
              <a:r>
                <a:rPr lang="en-US" sz="2600" dirty="0" err="1">
                  <a:solidFill>
                    <a:srgbClr val="000000"/>
                  </a:solidFill>
                  <a:latin typeface="One Little Font"/>
                </a:rPr>
                <a:t>Kur’an’ın</a:t>
              </a:r>
              <a:r>
                <a:rPr lang="en-US" sz="2600" dirty="0">
                  <a:solidFill>
                    <a:srgbClr val="000000"/>
                  </a:solidFill>
                  <a:latin typeface="One Little Font"/>
                </a:rPr>
                <a:t> </a:t>
              </a:r>
              <a:r>
                <a:rPr lang="en-US" sz="2600" dirty="0" err="1">
                  <a:solidFill>
                    <a:srgbClr val="000000"/>
                  </a:solidFill>
                  <a:latin typeface="One Little Font"/>
                </a:rPr>
                <a:t>iç</a:t>
              </a:r>
              <a:r>
                <a:rPr lang="en-US" sz="2600" dirty="0">
                  <a:solidFill>
                    <a:srgbClr val="000000"/>
                  </a:solidFill>
                  <a:latin typeface="One Little Font"/>
                </a:rPr>
                <a:t> </a:t>
              </a:r>
              <a:r>
                <a:rPr lang="en-US" sz="2600" dirty="0" err="1">
                  <a:solidFill>
                    <a:srgbClr val="000000"/>
                  </a:solidFill>
                  <a:latin typeface="One Little Font"/>
                </a:rPr>
                <a:t>düzenini</a:t>
              </a:r>
              <a:r>
                <a:rPr lang="en-US" sz="2600" dirty="0">
                  <a:solidFill>
                    <a:srgbClr val="000000"/>
                  </a:solidFill>
                  <a:latin typeface="One Little Font"/>
                </a:rPr>
                <a:t> </a:t>
              </a:r>
              <a:r>
                <a:rPr lang="en-US" sz="2600" dirty="0" err="1">
                  <a:solidFill>
                    <a:srgbClr val="000000"/>
                  </a:solidFill>
                  <a:latin typeface="One Little Font"/>
                </a:rPr>
                <a:t>bilmek</a:t>
              </a:r>
              <a:r>
                <a:rPr lang="en-US" sz="2600" dirty="0">
                  <a:solidFill>
                    <a:srgbClr val="000000"/>
                  </a:solidFill>
                  <a:latin typeface="One Little Font"/>
                </a:rPr>
                <a:t>, </a:t>
              </a:r>
              <a:r>
                <a:rPr lang="en-US" sz="2600" dirty="0" err="1">
                  <a:solidFill>
                    <a:srgbClr val="000000"/>
                  </a:solidFill>
                  <a:latin typeface="One Little Font"/>
                </a:rPr>
                <a:t>yüce</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kitabımızı</a:t>
              </a:r>
              <a:r>
                <a:rPr lang="en-US" sz="2600" dirty="0">
                  <a:solidFill>
                    <a:srgbClr val="000000"/>
                  </a:solidFill>
                  <a:latin typeface="One Little Font"/>
                </a:rPr>
                <a:t> </a:t>
              </a:r>
              <a:r>
                <a:rPr lang="en-US" sz="2600" dirty="0" err="1">
                  <a:solidFill>
                    <a:srgbClr val="000000"/>
                  </a:solidFill>
                  <a:latin typeface="One Little Font"/>
                </a:rPr>
                <a:t>daha</a:t>
              </a:r>
              <a:r>
                <a:rPr lang="en-US" sz="2600" dirty="0">
                  <a:solidFill>
                    <a:srgbClr val="000000"/>
                  </a:solidFill>
                  <a:latin typeface="One Little Font"/>
                </a:rPr>
                <a:t> iyi </a:t>
              </a:r>
              <a:r>
                <a:rPr lang="en-US" sz="2600" dirty="0" err="1">
                  <a:solidFill>
                    <a:srgbClr val="000000"/>
                  </a:solidFill>
                  <a:latin typeface="One Little Font"/>
                </a:rPr>
                <a:t>tanımamızı</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ondan</a:t>
              </a:r>
              <a:r>
                <a:rPr lang="en-US" sz="2600" dirty="0">
                  <a:solidFill>
                    <a:srgbClr val="000000"/>
                  </a:solidFill>
                  <a:latin typeface="One Little Font"/>
                </a:rPr>
                <a:t> </a:t>
              </a:r>
              <a:r>
                <a:rPr lang="en-US" sz="2600" dirty="0" err="1">
                  <a:solidFill>
                    <a:srgbClr val="000000"/>
                  </a:solidFill>
                  <a:latin typeface="One Little Font"/>
                </a:rPr>
                <a:t>daha</a:t>
              </a:r>
              <a:r>
                <a:rPr lang="en-US" sz="2600" dirty="0">
                  <a:solidFill>
                    <a:srgbClr val="000000"/>
                  </a:solidFill>
                  <a:latin typeface="One Little Font"/>
                </a:rPr>
                <a:t> </a:t>
              </a:r>
              <a:r>
                <a:rPr lang="en-US" sz="2600" dirty="0" err="1">
                  <a:solidFill>
                    <a:srgbClr val="000000"/>
                  </a:solidFill>
                  <a:latin typeface="One Little Font"/>
                </a:rPr>
                <a:t>fazla</a:t>
              </a:r>
              <a:r>
                <a:rPr lang="en-US" sz="2600" dirty="0">
                  <a:solidFill>
                    <a:srgbClr val="000000"/>
                  </a:solidFill>
                  <a:latin typeface="One Little Font"/>
                </a:rPr>
                <a:t> </a:t>
              </a:r>
              <a:r>
                <a:rPr lang="en-US" sz="2600" dirty="0" err="1">
                  <a:solidFill>
                    <a:srgbClr val="000000"/>
                  </a:solidFill>
                  <a:latin typeface="One Little Font"/>
                </a:rPr>
                <a:t>faydalanmamızı</a:t>
              </a:r>
              <a:r>
                <a:rPr lang="en-US" sz="2600" dirty="0">
                  <a:solidFill>
                    <a:srgbClr val="000000"/>
                  </a:solidFill>
                  <a:latin typeface="One Little Font"/>
                </a:rPr>
                <a:t> </a:t>
              </a:r>
              <a:r>
                <a:rPr lang="en-US" sz="2600" dirty="0" err="1">
                  <a:solidFill>
                    <a:srgbClr val="000000"/>
                  </a:solidFill>
                  <a:latin typeface="One Little Font"/>
                </a:rPr>
                <a:t>sağlar</a:t>
              </a:r>
              <a:r>
                <a:rPr lang="en-US" sz="2600" dirty="0">
                  <a:solidFill>
                    <a:srgbClr val="000000"/>
                  </a:solidFill>
                  <a:latin typeface="One Little Font"/>
                </a:rPr>
                <a:t>. </a:t>
              </a:r>
            </a:p>
          </p:txBody>
        </p:sp>
      </p:grpSp>
      <p:grpSp>
        <p:nvGrpSpPr>
          <p:cNvPr id="9" name="Group 9"/>
          <p:cNvGrpSpPr/>
          <p:nvPr/>
        </p:nvGrpSpPr>
        <p:grpSpPr>
          <a:xfrm>
            <a:off x="7050237" y="5777082"/>
            <a:ext cx="4879555" cy="4481342"/>
            <a:chOff x="0" y="-8138"/>
            <a:chExt cx="1389629" cy="1276223"/>
          </a:xfrm>
        </p:grpSpPr>
        <p:sp>
          <p:nvSpPr>
            <p:cNvPr id="10" name="Freeform 10"/>
            <p:cNvSpPr/>
            <p:nvPr/>
          </p:nvSpPr>
          <p:spPr>
            <a:xfrm>
              <a:off x="0" y="-8138"/>
              <a:ext cx="1389629"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97D873"/>
            </a:solidFill>
          </p:spPr>
          <p:txBody>
            <a:bodyPr/>
            <a:lstStyle/>
            <a:p>
              <a:endParaRPr lang="tr-TR"/>
            </a:p>
          </p:txBody>
        </p:sp>
        <p:sp>
          <p:nvSpPr>
            <p:cNvPr id="11" name="TextBox 11"/>
            <p:cNvSpPr txBox="1"/>
            <p:nvPr/>
          </p:nvSpPr>
          <p:spPr>
            <a:xfrm>
              <a:off x="171718" y="223740"/>
              <a:ext cx="1046192" cy="755650"/>
            </a:xfrm>
            <a:prstGeom prst="rect">
              <a:avLst/>
            </a:prstGeom>
          </p:spPr>
          <p:txBody>
            <a:bodyPr lIns="50800" tIns="50800" rIns="50800" bIns="50800" rtlCol="0" anchor="ctr"/>
            <a:lstStyle/>
            <a:p>
              <a:pPr algn="ctr">
                <a:lnSpc>
                  <a:spcPts val="3640"/>
                </a:lnSpc>
              </a:pPr>
              <a:r>
                <a:rPr lang="en-US" sz="2600" dirty="0">
                  <a:solidFill>
                    <a:srgbClr val="000000"/>
                  </a:solidFill>
                  <a:latin typeface="One Little Font"/>
                </a:rPr>
                <a:t>Bunun </a:t>
              </a:r>
              <a:r>
                <a:rPr lang="en-US" sz="2600" dirty="0" err="1">
                  <a:solidFill>
                    <a:srgbClr val="000000"/>
                  </a:solidFill>
                  <a:latin typeface="One Little Font"/>
                </a:rPr>
                <a:t>için</a:t>
              </a:r>
              <a:r>
                <a:rPr lang="en-US" sz="2600" dirty="0">
                  <a:solidFill>
                    <a:srgbClr val="000000"/>
                  </a:solidFill>
                  <a:latin typeface="One Little Font"/>
                </a:rPr>
                <a:t> de </a:t>
              </a:r>
              <a:r>
                <a:rPr lang="en-US" sz="2600" dirty="0" err="1">
                  <a:solidFill>
                    <a:srgbClr val="000000"/>
                  </a:solidFill>
                  <a:latin typeface="One Little Font"/>
                </a:rPr>
                <a:t>bazı</a:t>
              </a:r>
              <a:r>
                <a:rPr lang="en-US" sz="2600" dirty="0">
                  <a:solidFill>
                    <a:srgbClr val="000000"/>
                  </a:solidFill>
                  <a:latin typeface="One Little Font"/>
                </a:rPr>
                <a:t> </a:t>
              </a:r>
              <a:r>
                <a:rPr lang="en-US" sz="2600" dirty="0" err="1">
                  <a:solidFill>
                    <a:srgbClr val="000000"/>
                  </a:solidFill>
                  <a:latin typeface="One Little Font"/>
                </a:rPr>
                <a:t>kavramların</a:t>
              </a:r>
              <a:r>
                <a:rPr lang="en-US" sz="2600" dirty="0">
                  <a:solidFill>
                    <a:srgbClr val="000000"/>
                  </a:solidFill>
                  <a:latin typeface="One Little Font"/>
                </a:rPr>
                <a:t> </a:t>
              </a:r>
              <a:r>
                <a:rPr lang="en-US" sz="2600" dirty="0" err="1">
                  <a:solidFill>
                    <a:srgbClr val="000000"/>
                  </a:solidFill>
                  <a:latin typeface="One Little Font"/>
                </a:rPr>
                <a:t>öğrenilmesi</a:t>
              </a:r>
              <a:r>
                <a:rPr lang="en-US" sz="2600" dirty="0">
                  <a:solidFill>
                    <a:srgbClr val="000000"/>
                  </a:solidFill>
                  <a:latin typeface="One Little Font"/>
                </a:rPr>
                <a:t> </a:t>
              </a:r>
              <a:r>
                <a:rPr lang="en-US" sz="2600" dirty="0" err="1">
                  <a:solidFill>
                    <a:srgbClr val="000000"/>
                  </a:solidFill>
                  <a:latin typeface="One Little Font"/>
                </a:rPr>
                <a:t>gerekir</a:t>
              </a:r>
              <a:r>
                <a:rPr lang="en-US" sz="2600" dirty="0">
                  <a:solidFill>
                    <a:srgbClr val="000000"/>
                  </a:solidFill>
                  <a:latin typeface="One Little Font"/>
                </a:rPr>
                <a:t>. </a:t>
              </a:r>
              <a:r>
                <a:rPr lang="en-US" sz="2600" dirty="0" err="1">
                  <a:solidFill>
                    <a:srgbClr val="000000"/>
                  </a:solidFill>
                  <a:latin typeface="One Little Font"/>
                </a:rPr>
                <a:t>Ayet</a:t>
              </a:r>
              <a:r>
                <a:rPr lang="en-US" sz="2600" dirty="0">
                  <a:solidFill>
                    <a:srgbClr val="000000"/>
                  </a:solidFill>
                  <a:latin typeface="One Little Font"/>
                </a:rPr>
                <a:t>, sure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cüz</a:t>
              </a:r>
              <a:r>
                <a:rPr lang="en-US" sz="2600" dirty="0">
                  <a:solidFill>
                    <a:srgbClr val="000000"/>
                  </a:solidFill>
                  <a:latin typeface="One Little Font"/>
                </a:rPr>
                <a:t> </a:t>
              </a:r>
              <a:r>
                <a:rPr lang="en-US" sz="2600" dirty="0" err="1">
                  <a:solidFill>
                    <a:srgbClr val="000000"/>
                  </a:solidFill>
                  <a:latin typeface="One Little Font"/>
                </a:rPr>
                <a:t>bunlardan</a:t>
              </a:r>
              <a:r>
                <a:rPr lang="en-US" sz="2600" dirty="0">
                  <a:solidFill>
                    <a:srgbClr val="000000"/>
                  </a:solidFill>
                  <a:latin typeface="One Little Font"/>
                </a:rPr>
                <a:t> </a:t>
              </a:r>
              <a:r>
                <a:rPr lang="en-US" sz="2600" dirty="0" err="1">
                  <a:solidFill>
                    <a:srgbClr val="000000"/>
                  </a:solidFill>
                  <a:latin typeface="One Little Font"/>
                </a:rPr>
                <a:t>bazılarıdır</a:t>
              </a:r>
              <a:r>
                <a:rPr lang="en-US" sz="2600" dirty="0">
                  <a:solidFill>
                    <a:srgbClr val="000000"/>
                  </a:solidFill>
                  <a:latin typeface="One Little Font"/>
                </a:rPr>
                <a:t>.</a:t>
              </a:r>
            </a:p>
          </p:txBody>
        </p:sp>
      </p:grpSp>
      <p:grpSp>
        <p:nvGrpSpPr>
          <p:cNvPr id="12" name="Group 12"/>
          <p:cNvGrpSpPr/>
          <p:nvPr/>
        </p:nvGrpSpPr>
        <p:grpSpPr>
          <a:xfrm>
            <a:off x="12453423" y="2902829"/>
            <a:ext cx="4967238" cy="4481342"/>
            <a:chOff x="-35869" y="-84114"/>
            <a:chExt cx="1414600" cy="1276223"/>
          </a:xfrm>
        </p:grpSpPr>
        <p:sp>
          <p:nvSpPr>
            <p:cNvPr id="13" name="Freeform 13"/>
            <p:cNvSpPr/>
            <p:nvPr/>
          </p:nvSpPr>
          <p:spPr>
            <a:xfrm>
              <a:off x="-35869" y="-84114"/>
              <a:ext cx="1414600"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E75116"/>
            </a:solidFill>
          </p:spPr>
          <p:txBody>
            <a:bodyPr/>
            <a:lstStyle/>
            <a:p>
              <a:endParaRPr lang="tr-TR"/>
            </a:p>
          </p:txBody>
        </p:sp>
        <p:sp>
          <p:nvSpPr>
            <p:cNvPr id="14" name="TextBox 14"/>
            <p:cNvSpPr txBox="1"/>
            <p:nvPr/>
          </p:nvSpPr>
          <p:spPr>
            <a:xfrm>
              <a:off x="114300" y="-57150"/>
              <a:ext cx="1139572" cy="755650"/>
            </a:xfrm>
            <a:prstGeom prst="rect">
              <a:avLst/>
            </a:prstGeom>
          </p:spPr>
          <p:txBody>
            <a:bodyPr lIns="50800" tIns="50800" rIns="50800" bIns="50800" rtlCol="0" anchor="ctr"/>
            <a:lstStyle/>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r>
                <a:rPr lang="en-US" sz="2600" dirty="0">
                  <a:solidFill>
                    <a:srgbClr val="000000"/>
                  </a:solidFill>
                  <a:latin typeface="One Little Font"/>
                </a:rPr>
                <a:t>Bunun </a:t>
              </a:r>
              <a:r>
                <a:rPr lang="en-US" sz="2600" dirty="0" err="1">
                  <a:solidFill>
                    <a:srgbClr val="000000"/>
                  </a:solidFill>
                  <a:latin typeface="One Little Font"/>
                </a:rPr>
                <a:t>için</a:t>
              </a:r>
              <a:r>
                <a:rPr lang="en-US" sz="2600" dirty="0">
                  <a:solidFill>
                    <a:srgbClr val="000000"/>
                  </a:solidFill>
                  <a:latin typeface="One Little Font"/>
                </a:rPr>
                <a:t> de </a:t>
              </a:r>
              <a:r>
                <a:rPr lang="en-US" sz="2600" dirty="0" err="1">
                  <a:solidFill>
                    <a:srgbClr val="000000"/>
                  </a:solidFill>
                  <a:latin typeface="One Little Font"/>
                </a:rPr>
                <a:t>bazı</a:t>
              </a:r>
              <a:r>
                <a:rPr lang="en-US" sz="2600" dirty="0">
                  <a:solidFill>
                    <a:srgbClr val="000000"/>
                  </a:solidFill>
                  <a:latin typeface="One Little Font"/>
                </a:rPr>
                <a:t> </a:t>
              </a:r>
              <a:r>
                <a:rPr lang="en-US" sz="2600" dirty="0" err="1">
                  <a:solidFill>
                    <a:srgbClr val="000000"/>
                  </a:solidFill>
                  <a:latin typeface="One Little Font"/>
                </a:rPr>
                <a:t>kavramların</a:t>
              </a:r>
              <a:r>
                <a:rPr lang="en-US" sz="2600" dirty="0">
                  <a:solidFill>
                    <a:srgbClr val="000000"/>
                  </a:solidFill>
                  <a:latin typeface="One Little Font"/>
                </a:rPr>
                <a:t> </a:t>
              </a:r>
              <a:r>
                <a:rPr lang="en-US" sz="2600" dirty="0" err="1">
                  <a:solidFill>
                    <a:srgbClr val="000000"/>
                  </a:solidFill>
                  <a:latin typeface="One Little Font"/>
                </a:rPr>
                <a:t>öğrenilmesi</a:t>
              </a:r>
              <a:r>
                <a:rPr lang="en-US" sz="2600" dirty="0">
                  <a:solidFill>
                    <a:srgbClr val="000000"/>
                  </a:solidFill>
                  <a:latin typeface="One Little Font"/>
                </a:rPr>
                <a:t> </a:t>
              </a:r>
              <a:r>
                <a:rPr lang="en-US" sz="2600" dirty="0" err="1">
                  <a:solidFill>
                    <a:srgbClr val="000000"/>
                  </a:solidFill>
                  <a:latin typeface="One Little Font"/>
                </a:rPr>
                <a:t>gerekir</a:t>
              </a:r>
              <a:r>
                <a:rPr lang="en-US" sz="2600" dirty="0">
                  <a:solidFill>
                    <a:srgbClr val="000000"/>
                  </a:solidFill>
                  <a:latin typeface="One Little Font"/>
                </a:rPr>
                <a:t>. </a:t>
              </a:r>
              <a:r>
                <a:rPr lang="en-US" sz="2600" dirty="0" err="1">
                  <a:solidFill>
                    <a:srgbClr val="000000"/>
                  </a:solidFill>
                  <a:latin typeface="One Little Font"/>
                </a:rPr>
                <a:t>Ayet</a:t>
              </a:r>
              <a:r>
                <a:rPr lang="en-US" sz="2600" dirty="0">
                  <a:solidFill>
                    <a:srgbClr val="000000"/>
                  </a:solidFill>
                  <a:latin typeface="One Little Font"/>
                </a:rPr>
                <a:t>, sure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cüz</a:t>
              </a:r>
              <a:r>
                <a:rPr lang="en-US" sz="2600" dirty="0">
                  <a:solidFill>
                    <a:srgbClr val="000000"/>
                  </a:solidFill>
                  <a:latin typeface="One Little Font"/>
                </a:rPr>
                <a:t> </a:t>
              </a:r>
              <a:r>
                <a:rPr lang="en-US" sz="2600" dirty="0" err="1">
                  <a:solidFill>
                    <a:srgbClr val="000000"/>
                  </a:solidFill>
                  <a:latin typeface="One Little Font"/>
                </a:rPr>
                <a:t>bunlardan</a:t>
              </a:r>
              <a:r>
                <a:rPr lang="en-US" sz="2600" dirty="0">
                  <a:solidFill>
                    <a:srgbClr val="000000"/>
                  </a:solidFill>
                  <a:latin typeface="One Little Font"/>
                </a:rPr>
                <a:t> </a:t>
              </a:r>
              <a:r>
                <a:rPr lang="en-US" sz="2600" dirty="0" err="1">
                  <a:solidFill>
                    <a:srgbClr val="000000"/>
                  </a:solidFill>
                  <a:latin typeface="One Little Font"/>
                </a:rPr>
                <a:t>bazılarıdır</a:t>
              </a:r>
              <a:r>
                <a:rPr lang="en-US" sz="2600" dirty="0">
                  <a:solidFill>
                    <a:srgbClr val="000000"/>
                  </a:solidFill>
                  <a:latin typeface="One Little Font"/>
                </a:rPr>
                <a:t>.</a:t>
              </a:r>
            </a:p>
          </p:txBody>
        </p:sp>
      </p:grpSp>
      <p:sp>
        <p:nvSpPr>
          <p:cNvPr id="15" name="Freeform 15"/>
          <p:cNvSpPr/>
          <p:nvPr/>
        </p:nvSpPr>
        <p:spPr>
          <a:xfrm>
            <a:off x="510481" y="7253201"/>
            <a:ext cx="2732057" cy="2646680"/>
          </a:xfrm>
          <a:custGeom>
            <a:avLst/>
            <a:gdLst/>
            <a:ahLst/>
            <a:cxnLst/>
            <a:rect l="l" t="t" r="r" b="b"/>
            <a:pathLst>
              <a:path w="2732057" h="2646680">
                <a:moveTo>
                  <a:pt x="0" y="0"/>
                </a:moveTo>
                <a:lnTo>
                  <a:pt x="2732057" y="0"/>
                </a:lnTo>
                <a:lnTo>
                  <a:pt x="2732057" y="2646680"/>
                </a:lnTo>
                <a:lnTo>
                  <a:pt x="0" y="2646680"/>
                </a:lnTo>
                <a:lnTo>
                  <a:pt x="0" y="0"/>
                </a:lnTo>
                <a:close/>
              </a:path>
            </a:pathLst>
          </a:custGeom>
          <a:blipFill>
            <a:blip r:embed="rId4"/>
            <a:stretch>
              <a:fillRect/>
            </a:stretch>
          </a:blipFill>
        </p:spPr>
        <p:txBody>
          <a:bodyPr/>
          <a:lstStyle/>
          <a:p>
            <a:endParaRPr lang="tr-TR"/>
          </a:p>
        </p:txBody>
      </p:sp>
      <p:sp>
        <p:nvSpPr>
          <p:cNvPr id="16" name="Freeform 16"/>
          <p:cNvSpPr/>
          <p:nvPr/>
        </p:nvSpPr>
        <p:spPr>
          <a:xfrm>
            <a:off x="13179539" y="7304913"/>
            <a:ext cx="3107746" cy="2594968"/>
          </a:xfrm>
          <a:custGeom>
            <a:avLst/>
            <a:gdLst/>
            <a:ahLst/>
            <a:cxnLst/>
            <a:rect l="l" t="t" r="r" b="b"/>
            <a:pathLst>
              <a:path w="3107746" h="2594968">
                <a:moveTo>
                  <a:pt x="0" y="0"/>
                </a:moveTo>
                <a:lnTo>
                  <a:pt x="3107746" y="0"/>
                </a:lnTo>
                <a:lnTo>
                  <a:pt x="3107746" y="2594968"/>
                </a:lnTo>
                <a:lnTo>
                  <a:pt x="0" y="25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7" name="Freeform 17"/>
          <p:cNvSpPr/>
          <p:nvPr/>
        </p:nvSpPr>
        <p:spPr>
          <a:xfrm>
            <a:off x="6565318" y="2587982"/>
            <a:ext cx="5364475" cy="2434130"/>
          </a:xfrm>
          <a:custGeom>
            <a:avLst/>
            <a:gdLst/>
            <a:ahLst/>
            <a:cxnLst/>
            <a:rect l="l" t="t" r="r" b="b"/>
            <a:pathLst>
              <a:path w="5364475" h="2434130">
                <a:moveTo>
                  <a:pt x="0" y="0"/>
                </a:moveTo>
                <a:lnTo>
                  <a:pt x="5364475" y="0"/>
                </a:lnTo>
                <a:lnTo>
                  <a:pt x="5364475" y="2434130"/>
                </a:lnTo>
                <a:lnTo>
                  <a:pt x="0" y="24341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TextBox 18"/>
          <p:cNvSpPr txBox="1"/>
          <p:nvPr/>
        </p:nvSpPr>
        <p:spPr>
          <a:xfrm>
            <a:off x="4927169" y="60791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3.KURAN-I KERİM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7CED9"/>
        </a:solidFill>
        <a:effectLst/>
      </p:bgPr>
    </p:bg>
    <p:spTree>
      <p:nvGrpSpPr>
        <p:cNvPr id="1" name=""/>
        <p:cNvGrpSpPr/>
        <p:nvPr/>
      </p:nvGrpSpPr>
      <p:grpSpPr>
        <a:xfrm>
          <a:off x="0" y="0"/>
          <a:ext cx="0" cy="0"/>
          <a:chOff x="0" y="0"/>
          <a:chExt cx="0" cy="0"/>
        </a:xfrm>
      </p:grpSpPr>
      <p:sp>
        <p:nvSpPr>
          <p:cNvPr id="2" name="Freeform 2"/>
          <p:cNvSpPr/>
          <p:nvPr/>
        </p:nvSpPr>
        <p:spPr>
          <a:xfrm>
            <a:off x="3097396" y="0"/>
            <a:ext cx="8392618" cy="7752681"/>
          </a:xfrm>
          <a:custGeom>
            <a:avLst/>
            <a:gdLst/>
            <a:ahLst/>
            <a:cxnLst/>
            <a:rect l="l" t="t" r="r" b="b"/>
            <a:pathLst>
              <a:path w="8392618" h="7752681">
                <a:moveTo>
                  <a:pt x="0" y="0"/>
                </a:moveTo>
                <a:lnTo>
                  <a:pt x="8392618" y="0"/>
                </a:lnTo>
                <a:lnTo>
                  <a:pt x="8392618" y="7752681"/>
                </a:lnTo>
                <a:lnTo>
                  <a:pt x="0" y="77526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692947" y="4025620"/>
            <a:ext cx="5536002" cy="6590479"/>
          </a:xfrm>
          <a:custGeom>
            <a:avLst/>
            <a:gdLst/>
            <a:ahLst/>
            <a:cxnLst/>
            <a:rect l="l" t="t" r="r" b="b"/>
            <a:pathLst>
              <a:path w="5536002" h="6590479">
                <a:moveTo>
                  <a:pt x="0" y="0"/>
                </a:moveTo>
                <a:lnTo>
                  <a:pt x="5536002" y="0"/>
                </a:lnTo>
                <a:lnTo>
                  <a:pt x="5536002" y="6590479"/>
                </a:lnTo>
                <a:lnTo>
                  <a:pt x="0" y="6590479"/>
                </a:lnTo>
                <a:lnTo>
                  <a:pt x="0" y="0"/>
                </a:lnTo>
                <a:close/>
              </a:path>
            </a:pathLst>
          </a:custGeom>
          <a:blipFill>
            <a:blip r:embed="rId4"/>
            <a:stretch>
              <a:fillRect/>
            </a:stretch>
          </a:blipFill>
        </p:spPr>
        <p:txBody>
          <a:bodyPr/>
          <a:lstStyle/>
          <a:p>
            <a:endParaRPr lang="tr-TR"/>
          </a:p>
        </p:txBody>
      </p:sp>
      <p:sp>
        <p:nvSpPr>
          <p:cNvPr id="4" name="Freeform 4"/>
          <p:cNvSpPr/>
          <p:nvPr/>
        </p:nvSpPr>
        <p:spPr>
          <a:xfrm>
            <a:off x="14410632" y="2175616"/>
            <a:ext cx="2987756" cy="3700008"/>
          </a:xfrm>
          <a:custGeom>
            <a:avLst/>
            <a:gdLst/>
            <a:ahLst/>
            <a:cxnLst/>
            <a:rect l="l" t="t" r="r" b="b"/>
            <a:pathLst>
              <a:path w="2987756" h="3700008">
                <a:moveTo>
                  <a:pt x="0" y="0"/>
                </a:moveTo>
                <a:lnTo>
                  <a:pt x="2987757" y="0"/>
                </a:lnTo>
                <a:lnTo>
                  <a:pt x="2987757" y="3700008"/>
                </a:lnTo>
                <a:lnTo>
                  <a:pt x="0" y="3700008"/>
                </a:lnTo>
                <a:lnTo>
                  <a:pt x="0" y="0"/>
                </a:lnTo>
                <a:close/>
              </a:path>
            </a:pathLst>
          </a:custGeom>
          <a:blipFill>
            <a:blip r:embed="rId5"/>
            <a:stretch>
              <a:fillRect/>
            </a:stretch>
          </a:blipFill>
        </p:spPr>
        <p:txBody>
          <a:bodyPr/>
          <a:lstStyle/>
          <a:p>
            <a:endParaRPr lang="tr-TR"/>
          </a:p>
        </p:txBody>
      </p:sp>
      <p:sp>
        <p:nvSpPr>
          <p:cNvPr id="5" name="Freeform 5"/>
          <p:cNvSpPr/>
          <p:nvPr/>
        </p:nvSpPr>
        <p:spPr>
          <a:xfrm>
            <a:off x="12650953" y="729225"/>
            <a:ext cx="2289540" cy="2360350"/>
          </a:xfrm>
          <a:custGeom>
            <a:avLst/>
            <a:gdLst/>
            <a:ahLst/>
            <a:cxnLst/>
            <a:rect l="l" t="t" r="r" b="b"/>
            <a:pathLst>
              <a:path w="2289540" h="2360350">
                <a:moveTo>
                  <a:pt x="0" y="0"/>
                </a:moveTo>
                <a:lnTo>
                  <a:pt x="2289540" y="0"/>
                </a:lnTo>
                <a:lnTo>
                  <a:pt x="2289540" y="2360350"/>
                </a:lnTo>
                <a:lnTo>
                  <a:pt x="0" y="23603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14554822" y="6172200"/>
            <a:ext cx="3641598" cy="4114800"/>
          </a:xfrm>
          <a:custGeom>
            <a:avLst/>
            <a:gdLst/>
            <a:ahLst/>
            <a:cxnLst/>
            <a:rect l="l" t="t" r="r" b="b"/>
            <a:pathLst>
              <a:path w="3641598" h="4114800">
                <a:moveTo>
                  <a:pt x="0" y="0"/>
                </a:moveTo>
                <a:lnTo>
                  <a:pt x="3641598" y="0"/>
                </a:lnTo>
                <a:lnTo>
                  <a:pt x="364159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7" name="Freeform 7"/>
          <p:cNvSpPr/>
          <p:nvPr/>
        </p:nvSpPr>
        <p:spPr>
          <a:xfrm>
            <a:off x="7832414"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8" name="TextBox 8"/>
          <p:cNvSpPr txBox="1"/>
          <p:nvPr/>
        </p:nvSpPr>
        <p:spPr>
          <a:xfrm>
            <a:off x="3171939" y="1190625"/>
            <a:ext cx="7277033" cy="866775"/>
          </a:xfrm>
          <a:prstGeom prst="rect">
            <a:avLst/>
          </a:prstGeom>
        </p:spPr>
        <p:txBody>
          <a:bodyPr lIns="0" tIns="0" rIns="0" bIns="0" rtlCol="0" anchor="t">
            <a:spAutoFit/>
          </a:bodyPr>
          <a:lstStyle/>
          <a:p>
            <a:pPr algn="ctr">
              <a:lnSpc>
                <a:spcPts val="6960"/>
              </a:lnSpc>
            </a:pPr>
            <a:r>
              <a:rPr lang="en-US" sz="5800">
                <a:solidFill>
                  <a:srgbClr val="1B132A"/>
                </a:solidFill>
                <a:latin typeface="Adigiana Toybox"/>
              </a:rPr>
              <a:t>Soru Köşesi</a:t>
            </a:r>
          </a:p>
        </p:txBody>
      </p:sp>
      <p:sp>
        <p:nvSpPr>
          <p:cNvPr id="9" name="TextBox 9"/>
          <p:cNvSpPr txBox="1"/>
          <p:nvPr/>
        </p:nvSpPr>
        <p:spPr>
          <a:xfrm>
            <a:off x="3022854" y="2994325"/>
            <a:ext cx="7426118" cy="2516506"/>
          </a:xfrm>
          <a:prstGeom prst="rect">
            <a:avLst/>
          </a:prstGeom>
        </p:spPr>
        <p:txBody>
          <a:bodyPr lIns="0" tIns="0" rIns="0" bIns="0" rtlCol="0" anchor="t">
            <a:spAutoFit/>
          </a:bodyPr>
          <a:lstStyle/>
          <a:p>
            <a:pPr algn="ctr">
              <a:lnSpc>
                <a:spcPts val="6719"/>
              </a:lnSpc>
            </a:pPr>
            <a:r>
              <a:rPr lang="en-US" sz="4799">
                <a:solidFill>
                  <a:srgbClr val="1B132A"/>
                </a:solidFill>
                <a:latin typeface="KG Primary Penmanship"/>
              </a:rPr>
              <a:t>İnanmak  ne demektir?</a:t>
            </a:r>
          </a:p>
          <a:p>
            <a:pPr algn="ctr">
              <a:lnSpc>
                <a:spcPts val="6719"/>
              </a:lnSpc>
            </a:pPr>
            <a:r>
              <a:rPr lang="en-US" sz="4799">
                <a:solidFill>
                  <a:srgbClr val="1B132A"/>
                </a:solidFill>
                <a:latin typeface="KG Primary Penmanship"/>
              </a:rPr>
              <a:t>İman etmek ne demektir?</a:t>
            </a:r>
          </a:p>
          <a:p>
            <a:pPr algn="ctr">
              <a:lnSpc>
                <a:spcPts val="6719"/>
              </a:lnSpc>
            </a:pPr>
            <a:r>
              <a:rPr lang="en-US" sz="4799">
                <a:solidFill>
                  <a:srgbClr val="1B132A"/>
                </a:solidFill>
                <a:latin typeface="KG Primary Penmanship"/>
              </a:rPr>
              <a:t>Bizler hangi dine inanıyoruz?</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457373" y="229329"/>
            <a:ext cx="8806547" cy="1538217"/>
            <a:chOff x="0" y="0"/>
            <a:chExt cx="11107358" cy="1940093"/>
          </a:xfrm>
        </p:grpSpPr>
        <p:sp>
          <p:nvSpPr>
            <p:cNvPr id="3" name="Freeform 3"/>
            <p:cNvSpPr/>
            <p:nvPr/>
          </p:nvSpPr>
          <p:spPr>
            <a:xfrm>
              <a:off x="0" y="-4073"/>
              <a:ext cx="11113749" cy="1946696"/>
            </a:xfrm>
            <a:custGeom>
              <a:avLst/>
              <a:gdLst/>
              <a:ahLst/>
              <a:cxnLst/>
              <a:rect l="l" t="t" r="r" b="b"/>
              <a:pathLst>
                <a:path w="11113749" h="1946696">
                  <a:moveTo>
                    <a:pt x="10485971" y="1892218"/>
                  </a:moveTo>
                  <a:cubicBezTo>
                    <a:pt x="10485971" y="1892218"/>
                    <a:pt x="9755096" y="1946696"/>
                    <a:pt x="8259338" y="1944075"/>
                  </a:cubicBezTo>
                  <a:cubicBezTo>
                    <a:pt x="413249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400909" y="15681"/>
                    <a:pt x="6737632" y="7673"/>
                  </a:cubicBezTo>
                  <a:cubicBezTo>
                    <a:pt x="9536168" y="0"/>
                    <a:pt x="10252902" y="6979"/>
                    <a:pt x="10252902" y="6979"/>
                  </a:cubicBezTo>
                  <a:cubicBezTo>
                    <a:pt x="10621210" y="14458"/>
                    <a:pt x="10759470" y="42638"/>
                    <a:pt x="10957209" y="165219"/>
                  </a:cubicBezTo>
                  <a:cubicBezTo>
                    <a:pt x="11108227" y="258836"/>
                    <a:pt x="11113749" y="476157"/>
                    <a:pt x="11104608" y="1246352"/>
                  </a:cubicBezTo>
                  <a:cubicBezTo>
                    <a:pt x="11104607" y="1693569"/>
                    <a:pt x="11061823" y="1842156"/>
                    <a:pt x="10485971" y="1892218"/>
                  </a:cubicBezTo>
                  <a:close/>
                </a:path>
              </a:pathLst>
            </a:custGeom>
            <a:solidFill>
              <a:srgbClr val="FFD69C"/>
            </a:solidFill>
          </p:spPr>
          <p:txBody>
            <a:bodyPr/>
            <a:lstStyle/>
            <a:p>
              <a:endParaRPr lang="tr-TR"/>
            </a:p>
          </p:txBody>
        </p:sp>
      </p:grpSp>
      <p:sp>
        <p:nvSpPr>
          <p:cNvPr id="4" name="Freeform 4"/>
          <p:cNvSpPr/>
          <p:nvPr/>
        </p:nvSpPr>
        <p:spPr>
          <a:xfrm rot="-60532">
            <a:off x="4723898" y="488997"/>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929793" y="47938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1038530" y="2866110"/>
            <a:ext cx="5136079" cy="4716931"/>
            <a:chOff x="-30993" y="75251"/>
            <a:chExt cx="1389629" cy="1276223"/>
          </a:xfrm>
        </p:grpSpPr>
        <p:sp>
          <p:nvSpPr>
            <p:cNvPr id="7" name="Freeform 7"/>
            <p:cNvSpPr/>
            <p:nvPr/>
          </p:nvSpPr>
          <p:spPr>
            <a:xfrm>
              <a:off x="-30993" y="75251"/>
              <a:ext cx="1389629"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FFF100"/>
            </a:solidFill>
          </p:spPr>
          <p:txBody>
            <a:bodyPr/>
            <a:lstStyle/>
            <a:p>
              <a:endParaRPr lang="tr-TR"/>
            </a:p>
          </p:txBody>
        </p:sp>
        <p:sp>
          <p:nvSpPr>
            <p:cNvPr id="8" name="TextBox 8"/>
            <p:cNvSpPr txBox="1"/>
            <p:nvPr/>
          </p:nvSpPr>
          <p:spPr>
            <a:xfrm>
              <a:off x="102767" y="380691"/>
              <a:ext cx="1086978" cy="755650"/>
            </a:xfrm>
            <a:prstGeom prst="rect">
              <a:avLst/>
            </a:prstGeom>
          </p:spPr>
          <p:txBody>
            <a:bodyPr lIns="50800" tIns="50800" rIns="50800" bIns="50800" rtlCol="0" anchor="ctr"/>
            <a:lstStyle/>
            <a:p>
              <a:pPr algn="ctr">
                <a:lnSpc>
                  <a:spcPts val="3640"/>
                </a:lnSpc>
              </a:pPr>
              <a:r>
                <a:rPr lang="en-US" sz="2600" dirty="0" err="1">
                  <a:solidFill>
                    <a:srgbClr val="000000"/>
                  </a:solidFill>
                  <a:latin typeface="One Little Font"/>
                </a:rPr>
                <a:t>Ayet</a:t>
              </a:r>
              <a:r>
                <a:rPr lang="en-US" sz="2600" dirty="0">
                  <a:solidFill>
                    <a:srgbClr val="000000"/>
                  </a:solidFill>
                  <a:latin typeface="One Little Font"/>
                </a:rPr>
                <a:t>; </a:t>
              </a:r>
              <a:r>
                <a:rPr lang="en-US" sz="2600" dirty="0" err="1">
                  <a:solidFill>
                    <a:srgbClr val="000000"/>
                  </a:solidFill>
                  <a:latin typeface="One Little Font"/>
                </a:rPr>
                <a:t>sözlükte</a:t>
              </a:r>
              <a:r>
                <a:rPr lang="en-US" sz="2600" dirty="0">
                  <a:solidFill>
                    <a:srgbClr val="000000"/>
                  </a:solidFill>
                  <a:latin typeface="One Little Font"/>
                </a:rPr>
                <a:t> </a:t>
              </a:r>
              <a:r>
                <a:rPr lang="en-US" sz="2600" dirty="0" err="1">
                  <a:solidFill>
                    <a:srgbClr val="000000"/>
                  </a:solidFill>
                  <a:latin typeface="One Little Font"/>
                </a:rPr>
                <a:t>alamet</a:t>
              </a:r>
              <a:r>
                <a:rPr lang="en-US" sz="2600" dirty="0">
                  <a:solidFill>
                    <a:srgbClr val="000000"/>
                  </a:solidFill>
                  <a:latin typeface="One Little Font"/>
                </a:rPr>
                <a:t>, </a:t>
              </a:r>
              <a:r>
                <a:rPr lang="en-US" sz="2600" dirty="0" err="1">
                  <a:solidFill>
                    <a:srgbClr val="000000"/>
                  </a:solidFill>
                  <a:latin typeface="One Little Font"/>
                </a:rPr>
                <a:t>işaret</a:t>
              </a:r>
              <a:r>
                <a:rPr lang="en-US" sz="2600" dirty="0">
                  <a:solidFill>
                    <a:srgbClr val="000000"/>
                  </a:solidFill>
                  <a:latin typeface="One Little Font"/>
                </a:rPr>
                <a:t>, </a:t>
              </a:r>
              <a:r>
                <a:rPr lang="en-US" sz="2600" dirty="0" err="1">
                  <a:solidFill>
                    <a:srgbClr val="000000"/>
                  </a:solidFill>
                  <a:latin typeface="One Little Font"/>
                </a:rPr>
                <a:t>delil</a:t>
              </a:r>
              <a:r>
                <a:rPr lang="en-US" sz="2600" dirty="0">
                  <a:solidFill>
                    <a:srgbClr val="000000"/>
                  </a:solidFill>
                  <a:latin typeface="One Little Font"/>
                </a:rPr>
                <a:t> </a:t>
              </a:r>
              <a:r>
                <a:rPr lang="en-US" sz="2600" dirty="0" err="1">
                  <a:solidFill>
                    <a:srgbClr val="000000"/>
                  </a:solidFill>
                  <a:latin typeface="One Little Font"/>
                </a:rPr>
                <a:t>gibi</a:t>
              </a:r>
              <a:r>
                <a:rPr lang="en-US" sz="2600" dirty="0">
                  <a:solidFill>
                    <a:srgbClr val="000000"/>
                  </a:solidFill>
                  <a:latin typeface="One Little Font"/>
                </a:rPr>
                <a:t> </a:t>
              </a:r>
              <a:r>
                <a:rPr lang="en-US" sz="2600" dirty="0" err="1">
                  <a:solidFill>
                    <a:srgbClr val="000000"/>
                  </a:solidFill>
                  <a:latin typeface="One Little Font"/>
                </a:rPr>
                <a:t>anlamlara</a:t>
              </a:r>
              <a:r>
                <a:rPr lang="en-US" sz="2600" dirty="0">
                  <a:solidFill>
                    <a:srgbClr val="000000"/>
                  </a:solidFill>
                  <a:latin typeface="One Little Font"/>
                </a:rPr>
                <a:t> </a:t>
              </a:r>
              <a:r>
                <a:rPr lang="en-US" sz="2600" dirty="0" err="1">
                  <a:solidFill>
                    <a:srgbClr val="000000"/>
                  </a:solidFill>
                  <a:latin typeface="One Little Font"/>
                </a:rPr>
                <a:t>gelir</a:t>
              </a:r>
              <a:r>
                <a:rPr lang="en-US" sz="2600" dirty="0">
                  <a:solidFill>
                    <a:srgbClr val="000000"/>
                  </a:solidFill>
                  <a:latin typeface="One Little Font"/>
                </a:rPr>
                <a:t>. </a:t>
              </a:r>
              <a:r>
                <a:rPr lang="en-US" sz="2600" dirty="0" err="1">
                  <a:solidFill>
                    <a:srgbClr val="000000"/>
                  </a:solidFill>
                  <a:latin typeface="One Little Font"/>
                </a:rPr>
                <a:t>Dinî</a:t>
              </a:r>
              <a:r>
                <a:rPr lang="en-US" sz="2600" dirty="0">
                  <a:solidFill>
                    <a:srgbClr val="000000"/>
                  </a:solidFill>
                  <a:latin typeface="One Little Font"/>
                </a:rPr>
                <a:t> </a:t>
              </a:r>
              <a:r>
                <a:rPr lang="en-US" sz="2600" dirty="0" err="1">
                  <a:solidFill>
                    <a:srgbClr val="000000"/>
                  </a:solidFill>
                  <a:latin typeface="One Little Font"/>
                </a:rPr>
                <a:t>bir</a:t>
              </a:r>
              <a:r>
                <a:rPr lang="en-US" sz="2600" dirty="0">
                  <a:solidFill>
                    <a:srgbClr val="000000"/>
                  </a:solidFill>
                  <a:latin typeface="One Little Font"/>
                </a:rPr>
                <a:t> </a:t>
              </a:r>
              <a:r>
                <a:rPr lang="en-US" sz="2600" dirty="0" err="1">
                  <a:solidFill>
                    <a:srgbClr val="000000"/>
                  </a:solidFill>
                  <a:latin typeface="One Little Font"/>
                </a:rPr>
                <a:t>terim</a:t>
              </a:r>
              <a:r>
                <a:rPr lang="en-US" sz="2600" dirty="0">
                  <a:solidFill>
                    <a:srgbClr val="000000"/>
                  </a:solidFill>
                  <a:latin typeface="One Little Font"/>
                </a:rPr>
                <a:t> </a:t>
              </a:r>
              <a:r>
                <a:rPr lang="en-US" sz="2600" dirty="0" err="1">
                  <a:solidFill>
                    <a:srgbClr val="000000"/>
                  </a:solidFill>
                  <a:latin typeface="One Little Font"/>
                </a:rPr>
                <a:t>olarak</a:t>
              </a:r>
              <a:r>
                <a:rPr lang="en-US" sz="2600" dirty="0">
                  <a:solidFill>
                    <a:srgbClr val="000000"/>
                  </a:solidFill>
                  <a:latin typeface="One Little Font"/>
                </a:rPr>
                <a:t> </a:t>
              </a:r>
              <a:r>
                <a:rPr lang="en-US" sz="2600" dirty="0" err="1">
                  <a:solidFill>
                    <a:srgbClr val="000000"/>
                  </a:solidFill>
                  <a:latin typeface="One Little Font"/>
                </a:rPr>
                <a:t>ise</a:t>
              </a:r>
              <a:r>
                <a:rPr lang="en-US" sz="2600" dirty="0">
                  <a:solidFill>
                    <a:srgbClr val="000000"/>
                  </a:solidFill>
                  <a:latin typeface="One Little Font"/>
                </a:rPr>
                <a:t> </a:t>
              </a:r>
              <a:r>
                <a:rPr lang="en-US" sz="2600" dirty="0" err="1">
                  <a:solidFill>
                    <a:srgbClr val="000000"/>
                  </a:solidFill>
                  <a:latin typeface="One Little Font"/>
                </a:rPr>
                <a:t>Kur’an</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surelerini</a:t>
              </a:r>
              <a:r>
                <a:rPr lang="en-US" sz="2600" dirty="0">
                  <a:solidFill>
                    <a:srgbClr val="000000"/>
                  </a:solidFill>
                  <a:latin typeface="One Little Font"/>
                </a:rPr>
                <a:t> </a:t>
              </a:r>
              <a:r>
                <a:rPr lang="en-US" sz="2600" dirty="0" err="1">
                  <a:solidFill>
                    <a:srgbClr val="000000"/>
                  </a:solidFill>
                  <a:latin typeface="One Little Font"/>
                </a:rPr>
                <a:t>oluşturan</a:t>
              </a:r>
              <a:r>
                <a:rPr lang="en-US" sz="2600" dirty="0">
                  <a:solidFill>
                    <a:srgbClr val="000000"/>
                  </a:solidFill>
                  <a:latin typeface="One Little Font"/>
                </a:rPr>
                <a:t> </a:t>
              </a:r>
              <a:r>
                <a:rPr lang="en-US" sz="2600" dirty="0" err="1">
                  <a:solidFill>
                    <a:srgbClr val="000000"/>
                  </a:solidFill>
                  <a:latin typeface="One Little Font"/>
                </a:rPr>
                <a:t>uzun</a:t>
              </a:r>
              <a:r>
                <a:rPr lang="en-US" sz="2600" dirty="0">
                  <a:solidFill>
                    <a:srgbClr val="000000"/>
                  </a:solidFill>
                  <a:latin typeface="One Little Font"/>
                </a:rPr>
                <a:t> </a:t>
              </a:r>
              <a:r>
                <a:rPr lang="en-US" sz="2600" dirty="0" err="1">
                  <a:solidFill>
                    <a:srgbClr val="000000"/>
                  </a:solidFill>
                  <a:latin typeface="One Little Font"/>
                </a:rPr>
                <a:t>veya</a:t>
              </a:r>
              <a:r>
                <a:rPr lang="en-US" sz="2600" dirty="0">
                  <a:solidFill>
                    <a:srgbClr val="000000"/>
                  </a:solidFill>
                  <a:latin typeface="One Little Font"/>
                </a:rPr>
                <a:t> </a:t>
              </a:r>
              <a:r>
                <a:rPr lang="en-US" sz="2600" dirty="0" err="1">
                  <a:solidFill>
                    <a:srgbClr val="000000"/>
                  </a:solidFill>
                  <a:latin typeface="One Little Font"/>
                </a:rPr>
                <a:t>kısa</a:t>
              </a:r>
              <a:r>
                <a:rPr lang="en-US" sz="2600" dirty="0">
                  <a:solidFill>
                    <a:srgbClr val="000000"/>
                  </a:solidFill>
                  <a:latin typeface="One Little Font"/>
                </a:rPr>
                <a:t> </a:t>
              </a:r>
              <a:r>
                <a:rPr lang="en-US" sz="2600" dirty="0" err="1">
                  <a:solidFill>
                    <a:srgbClr val="000000"/>
                  </a:solidFill>
                  <a:latin typeface="One Little Font"/>
                </a:rPr>
                <a:t>vahiy</a:t>
              </a:r>
              <a:r>
                <a:rPr lang="en-US" sz="2600" dirty="0">
                  <a:solidFill>
                    <a:srgbClr val="000000"/>
                  </a:solidFill>
                  <a:latin typeface="One Little Font"/>
                </a:rPr>
                <a:t> </a:t>
              </a:r>
              <a:r>
                <a:rPr lang="en-US" sz="2600" dirty="0" err="1">
                  <a:solidFill>
                    <a:srgbClr val="000000"/>
                  </a:solidFill>
                  <a:latin typeface="One Little Font"/>
                </a:rPr>
                <a:t>ifadelerine</a:t>
              </a:r>
              <a:r>
                <a:rPr lang="en-US" sz="2600" dirty="0">
                  <a:solidFill>
                    <a:srgbClr val="000000"/>
                  </a:solidFill>
                  <a:latin typeface="One Little Font"/>
                </a:rPr>
                <a:t> </a:t>
              </a:r>
              <a:r>
                <a:rPr lang="en-US" sz="2600" dirty="0" err="1">
                  <a:solidFill>
                    <a:srgbClr val="000000"/>
                  </a:solidFill>
                  <a:latin typeface="One Little Font"/>
                </a:rPr>
                <a:t>denir</a:t>
              </a:r>
              <a:r>
                <a:rPr lang="en-US" sz="2600" dirty="0">
                  <a:solidFill>
                    <a:srgbClr val="000000"/>
                  </a:solidFill>
                  <a:latin typeface="One Little Font"/>
                </a:rPr>
                <a:t>.</a:t>
              </a:r>
            </a:p>
          </p:txBody>
        </p:sp>
      </p:grpSp>
      <p:grpSp>
        <p:nvGrpSpPr>
          <p:cNvPr id="9" name="Group 9"/>
          <p:cNvGrpSpPr/>
          <p:nvPr/>
        </p:nvGrpSpPr>
        <p:grpSpPr>
          <a:xfrm>
            <a:off x="6675041" y="5661888"/>
            <a:ext cx="5145028" cy="4481342"/>
            <a:chOff x="0" y="0"/>
            <a:chExt cx="1465231" cy="1276223"/>
          </a:xfrm>
        </p:grpSpPr>
        <p:sp>
          <p:nvSpPr>
            <p:cNvPr id="10" name="Freeform 10"/>
            <p:cNvSpPr/>
            <p:nvPr/>
          </p:nvSpPr>
          <p:spPr>
            <a:xfrm>
              <a:off x="0" y="0"/>
              <a:ext cx="1465231" cy="1276223"/>
            </a:xfrm>
            <a:custGeom>
              <a:avLst/>
              <a:gdLst/>
              <a:ahLst/>
              <a:cxnLst/>
              <a:rect l="l" t="t" r="r" b="b"/>
              <a:pathLst>
                <a:path w="1465231" h="1276223">
                  <a:moveTo>
                    <a:pt x="1465231" y="638112"/>
                  </a:moveTo>
                  <a:lnTo>
                    <a:pt x="1262031" y="1276223"/>
                  </a:lnTo>
                  <a:lnTo>
                    <a:pt x="203200" y="1276223"/>
                  </a:lnTo>
                  <a:lnTo>
                    <a:pt x="0" y="638112"/>
                  </a:lnTo>
                  <a:lnTo>
                    <a:pt x="203200" y="0"/>
                  </a:lnTo>
                  <a:lnTo>
                    <a:pt x="1262031" y="0"/>
                  </a:lnTo>
                  <a:lnTo>
                    <a:pt x="1465231" y="638112"/>
                  </a:lnTo>
                  <a:close/>
                </a:path>
              </a:pathLst>
            </a:custGeom>
            <a:solidFill>
              <a:srgbClr val="F95860"/>
            </a:solidFill>
          </p:spPr>
          <p:txBody>
            <a:bodyPr/>
            <a:lstStyle/>
            <a:p>
              <a:endParaRPr lang="tr-TR"/>
            </a:p>
          </p:txBody>
        </p:sp>
        <p:sp>
          <p:nvSpPr>
            <p:cNvPr id="11" name="TextBox 11"/>
            <p:cNvSpPr txBox="1"/>
            <p:nvPr/>
          </p:nvSpPr>
          <p:spPr>
            <a:xfrm>
              <a:off x="112693" y="260286"/>
              <a:ext cx="1239845" cy="755650"/>
            </a:xfrm>
            <a:prstGeom prst="rect">
              <a:avLst/>
            </a:prstGeom>
          </p:spPr>
          <p:txBody>
            <a:bodyPr lIns="50800" tIns="50800" rIns="50800" bIns="50800" rtlCol="0" anchor="ctr"/>
            <a:lstStyle/>
            <a:p>
              <a:pPr algn="ctr">
                <a:lnSpc>
                  <a:spcPts val="3640"/>
                </a:lnSpc>
              </a:pPr>
              <a:r>
                <a:rPr lang="en-US" sz="2600" dirty="0" err="1">
                  <a:solidFill>
                    <a:srgbClr val="000000"/>
                  </a:solidFill>
                  <a:latin typeface="One Little Font"/>
                </a:rPr>
                <a:t>Kur’an</a:t>
              </a:r>
              <a:r>
                <a:rPr lang="en-US" sz="2600" dirty="0">
                  <a:solidFill>
                    <a:srgbClr val="000000"/>
                  </a:solidFill>
                  <a:latin typeface="One Little Font"/>
                </a:rPr>
                <a:t>-ı </a:t>
              </a:r>
              <a:r>
                <a:rPr lang="en-US" sz="2600" dirty="0" err="1">
                  <a:solidFill>
                    <a:srgbClr val="000000"/>
                  </a:solidFill>
                  <a:latin typeface="One Little Font"/>
                </a:rPr>
                <a:t>Kerim’de</a:t>
              </a:r>
              <a:r>
                <a:rPr lang="en-US" sz="2600" dirty="0">
                  <a:solidFill>
                    <a:srgbClr val="000000"/>
                  </a:solidFill>
                  <a:latin typeface="One Little Font"/>
                </a:rPr>
                <a:t> </a:t>
              </a:r>
              <a:r>
                <a:rPr lang="en-US" sz="2600" dirty="0" err="1">
                  <a:solidFill>
                    <a:srgbClr val="000000"/>
                  </a:solidFill>
                  <a:latin typeface="One Little Font"/>
                </a:rPr>
                <a:t>yaklaşık</a:t>
              </a:r>
              <a:endParaRPr lang="en-US" sz="2600" dirty="0">
                <a:solidFill>
                  <a:srgbClr val="000000"/>
                </a:solidFill>
                <a:latin typeface="One Little Font"/>
              </a:endParaRPr>
            </a:p>
            <a:p>
              <a:pPr algn="ctr">
                <a:lnSpc>
                  <a:spcPts val="3640"/>
                </a:lnSpc>
              </a:pPr>
              <a:r>
                <a:rPr lang="en-US" sz="2600" dirty="0">
                  <a:solidFill>
                    <a:srgbClr val="000000"/>
                  </a:solidFill>
                  <a:latin typeface="One Little Font"/>
                </a:rPr>
                <a:t>6666 </a:t>
              </a:r>
              <a:r>
                <a:rPr lang="en-US" sz="2600" dirty="0" err="1">
                  <a:solidFill>
                    <a:srgbClr val="000000"/>
                  </a:solidFill>
                  <a:latin typeface="One Little Font"/>
                </a:rPr>
                <a:t>ayet</a:t>
              </a:r>
              <a:r>
                <a:rPr lang="en-US" sz="2600" dirty="0">
                  <a:solidFill>
                    <a:srgbClr val="000000"/>
                  </a:solidFill>
                  <a:latin typeface="One Little Font"/>
                </a:rPr>
                <a:t> </a:t>
              </a:r>
              <a:r>
                <a:rPr lang="en-US" sz="2600" dirty="0" err="1">
                  <a:solidFill>
                    <a:srgbClr val="000000"/>
                  </a:solidFill>
                  <a:latin typeface="One Little Font"/>
                </a:rPr>
                <a:t>vardır</a:t>
              </a:r>
              <a:r>
                <a:rPr lang="en-US" sz="2600" dirty="0">
                  <a:solidFill>
                    <a:srgbClr val="000000"/>
                  </a:solidFill>
                  <a:latin typeface="One Little Font"/>
                </a:rPr>
                <a:t>. </a:t>
              </a:r>
              <a:r>
                <a:rPr lang="en-US" sz="2600" dirty="0" err="1">
                  <a:solidFill>
                    <a:srgbClr val="000000"/>
                  </a:solidFill>
                  <a:latin typeface="One Little Font"/>
                </a:rPr>
                <a:t>Ayetlerin</a:t>
              </a:r>
              <a:r>
                <a:rPr lang="en-US" sz="2600" dirty="0">
                  <a:solidFill>
                    <a:srgbClr val="000000"/>
                  </a:solidFill>
                  <a:latin typeface="One Little Font"/>
                </a:rPr>
                <a:t> </a:t>
              </a:r>
              <a:r>
                <a:rPr lang="en-US" sz="2600" dirty="0" err="1">
                  <a:solidFill>
                    <a:srgbClr val="000000"/>
                  </a:solidFill>
                  <a:latin typeface="One Little Font"/>
                </a:rPr>
                <a:t>uzunlukları</a:t>
              </a:r>
              <a:r>
                <a:rPr lang="en-US" sz="2600" dirty="0">
                  <a:solidFill>
                    <a:srgbClr val="000000"/>
                  </a:solidFill>
                  <a:latin typeface="One Little Font"/>
                </a:rPr>
                <a:t> </a:t>
              </a:r>
              <a:r>
                <a:rPr lang="en-US" sz="2600" dirty="0" err="1">
                  <a:solidFill>
                    <a:srgbClr val="000000"/>
                  </a:solidFill>
                  <a:latin typeface="One Little Font"/>
                </a:rPr>
                <a:t>birbirinden</a:t>
              </a:r>
              <a:r>
                <a:rPr lang="en-US" sz="2600" dirty="0">
                  <a:solidFill>
                    <a:srgbClr val="000000"/>
                  </a:solidFill>
                  <a:latin typeface="One Little Font"/>
                </a:rPr>
                <a:t> </a:t>
              </a:r>
              <a:r>
                <a:rPr lang="en-US" sz="2600" dirty="0" err="1">
                  <a:solidFill>
                    <a:srgbClr val="000000"/>
                  </a:solidFill>
                  <a:latin typeface="One Little Font"/>
                </a:rPr>
                <a:t>farklıdır</a:t>
              </a:r>
              <a:r>
                <a:rPr lang="en-US" sz="2600" dirty="0">
                  <a:solidFill>
                    <a:srgbClr val="000000"/>
                  </a:solidFill>
                  <a:latin typeface="One Little Font"/>
                </a:rPr>
                <a:t>.</a:t>
              </a:r>
            </a:p>
            <a:p>
              <a:pPr algn="ctr">
                <a:lnSpc>
                  <a:spcPts val="3640"/>
                </a:lnSpc>
              </a:pPr>
              <a:r>
                <a:rPr lang="en-US" sz="2600" dirty="0" err="1">
                  <a:solidFill>
                    <a:srgbClr val="000000"/>
                  </a:solidFill>
                  <a:latin typeface="One Little Font"/>
                </a:rPr>
                <a:t>Kur’an</a:t>
              </a:r>
              <a:r>
                <a:rPr lang="en-US" sz="2600" dirty="0">
                  <a:solidFill>
                    <a:srgbClr val="000000"/>
                  </a:solidFill>
                  <a:latin typeface="One Little Font"/>
                </a:rPr>
                <a:t>-ı </a:t>
              </a:r>
              <a:r>
                <a:rPr lang="en-US" sz="2600" dirty="0" err="1">
                  <a:solidFill>
                    <a:srgbClr val="000000"/>
                  </a:solidFill>
                  <a:latin typeface="One Little Font"/>
                </a:rPr>
                <a:t>Kerim’de</a:t>
              </a:r>
              <a:r>
                <a:rPr lang="en-US" sz="2600" dirty="0">
                  <a:solidFill>
                    <a:srgbClr val="000000"/>
                  </a:solidFill>
                  <a:latin typeface="One Little Font"/>
                </a:rPr>
                <a:t> </a:t>
              </a:r>
              <a:r>
                <a:rPr lang="en-US" sz="2600" dirty="0" err="1">
                  <a:solidFill>
                    <a:srgbClr val="000000"/>
                  </a:solidFill>
                  <a:latin typeface="One Little Font"/>
                </a:rPr>
                <a:t>bir</a:t>
              </a:r>
              <a:r>
                <a:rPr lang="en-US" sz="2600" dirty="0">
                  <a:solidFill>
                    <a:srgbClr val="000000"/>
                  </a:solidFill>
                  <a:latin typeface="One Little Font"/>
                </a:rPr>
                <a:t> </a:t>
              </a:r>
              <a:r>
                <a:rPr lang="en-US" sz="2600" dirty="0" err="1">
                  <a:solidFill>
                    <a:srgbClr val="000000"/>
                  </a:solidFill>
                  <a:latin typeface="One Little Font"/>
                </a:rPr>
                <a:t>kelimeden</a:t>
              </a:r>
              <a:r>
                <a:rPr lang="en-US" sz="2600" dirty="0">
                  <a:solidFill>
                    <a:srgbClr val="000000"/>
                  </a:solidFill>
                  <a:latin typeface="One Little Font"/>
                </a:rPr>
                <a:t> </a:t>
              </a:r>
              <a:r>
                <a:rPr lang="en-US" sz="2600" dirty="0" err="1">
                  <a:solidFill>
                    <a:srgbClr val="000000"/>
                  </a:solidFill>
                  <a:latin typeface="One Little Font"/>
                </a:rPr>
                <a:t>oluşan</a:t>
              </a:r>
              <a:r>
                <a:rPr lang="en-US" sz="2600" dirty="0">
                  <a:solidFill>
                    <a:srgbClr val="000000"/>
                  </a:solidFill>
                  <a:latin typeface="One Little Font"/>
                </a:rPr>
                <a:t> </a:t>
              </a:r>
              <a:r>
                <a:rPr lang="en-US" sz="2600" dirty="0" err="1">
                  <a:solidFill>
                    <a:srgbClr val="000000"/>
                  </a:solidFill>
                  <a:latin typeface="One Little Font"/>
                </a:rPr>
                <a:t>ayetler</a:t>
              </a:r>
              <a:r>
                <a:rPr lang="en-US" sz="2600" dirty="0">
                  <a:solidFill>
                    <a:srgbClr val="000000"/>
                  </a:solidFill>
                  <a:latin typeface="One Little Font"/>
                </a:rPr>
                <a:t> </a:t>
              </a:r>
              <a:r>
                <a:rPr lang="en-US" sz="2600" dirty="0" err="1">
                  <a:solidFill>
                    <a:srgbClr val="000000"/>
                  </a:solidFill>
                  <a:latin typeface="One Little Font"/>
                </a:rPr>
                <a:t>olduğu</a:t>
              </a:r>
              <a:r>
                <a:rPr lang="en-US" sz="2600" dirty="0">
                  <a:solidFill>
                    <a:srgbClr val="000000"/>
                  </a:solidFill>
                  <a:latin typeface="One Little Font"/>
                </a:rPr>
                <a:t> </a:t>
              </a:r>
              <a:r>
                <a:rPr lang="en-US" sz="2600" dirty="0" err="1">
                  <a:solidFill>
                    <a:srgbClr val="000000"/>
                  </a:solidFill>
                  <a:latin typeface="One Little Font"/>
                </a:rPr>
                <a:t>gibi</a:t>
              </a:r>
              <a:r>
                <a:rPr lang="en-US" sz="2600" dirty="0">
                  <a:solidFill>
                    <a:srgbClr val="000000"/>
                  </a:solidFill>
                  <a:latin typeface="One Little Font"/>
                </a:rPr>
                <a:t> </a:t>
              </a:r>
              <a:r>
                <a:rPr lang="en-US" sz="2600" dirty="0" err="1">
                  <a:solidFill>
                    <a:srgbClr val="000000"/>
                  </a:solidFill>
                  <a:latin typeface="One Little Font"/>
                </a:rPr>
                <a:t>bir</a:t>
              </a:r>
              <a:r>
                <a:rPr lang="en-US" sz="2600" dirty="0">
                  <a:solidFill>
                    <a:srgbClr val="000000"/>
                  </a:solidFill>
                  <a:latin typeface="One Little Font"/>
                </a:rPr>
                <a:t> </a:t>
              </a:r>
              <a:r>
                <a:rPr lang="en-US" sz="2600" dirty="0" err="1">
                  <a:solidFill>
                    <a:srgbClr val="000000"/>
                  </a:solidFill>
                  <a:latin typeface="One Little Font"/>
                </a:rPr>
                <a:t>sayfa</a:t>
              </a:r>
              <a:r>
                <a:rPr lang="en-US" sz="2600" dirty="0">
                  <a:solidFill>
                    <a:srgbClr val="000000"/>
                  </a:solidFill>
                  <a:latin typeface="One Little Font"/>
                </a:rPr>
                <a:t> </a:t>
              </a:r>
              <a:r>
                <a:rPr lang="en-US" sz="2600" dirty="0" err="1">
                  <a:solidFill>
                    <a:srgbClr val="000000"/>
                  </a:solidFill>
                  <a:latin typeface="One Little Font"/>
                </a:rPr>
                <a:t>uzunluğunda</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ayet</a:t>
              </a:r>
              <a:r>
                <a:rPr lang="en-US" sz="2600" dirty="0">
                  <a:solidFill>
                    <a:srgbClr val="000000"/>
                  </a:solidFill>
                  <a:latin typeface="One Little Font"/>
                </a:rPr>
                <a:t> de </a:t>
              </a:r>
              <a:r>
                <a:rPr lang="en-US" sz="2600" dirty="0" err="1">
                  <a:solidFill>
                    <a:srgbClr val="000000"/>
                  </a:solidFill>
                  <a:latin typeface="One Little Font"/>
                </a:rPr>
                <a:t>vardır</a:t>
              </a:r>
              <a:endParaRPr lang="en-US" sz="2600" dirty="0">
                <a:solidFill>
                  <a:srgbClr val="000000"/>
                </a:solidFill>
                <a:latin typeface="One Little Font"/>
              </a:endParaRPr>
            </a:p>
          </p:txBody>
        </p:sp>
      </p:grpSp>
      <p:grpSp>
        <p:nvGrpSpPr>
          <p:cNvPr id="12" name="Group 12"/>
          <p:cNvGrpSpPr/>
          <p:nvPr/>
        </p:nvGrpSpPr>
        <p:grpSpPr>
          <a:xfrm>
            <a:off x="12293634" y="2771858"/>
            <a:ext cx="4879555" cy="4481342"/>
            <a:chOff x="0" y="0"/>
            <a:chExt cx="1389629" cy="1276223"/>
          </a:xfrm>
        </p:grpSpPr>
        <p:sp>
          <p:nvSpPr>
            <p:cNvPr id="13" name="Freeform 13"/>
            <p:cNvSpPr/>
            <p:nvPr/>
          </p:nvSpPr>
          <p:spPr>
            <a:xfrm>
              <a:off x="0" y="0"/>
              <a:ext cx="1389629"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77CED9"/>
            </a:solidFill>
          </p:spPr>
          <p:txBody>
            <a:bodyPr/>
            <a:lstStyle/>
            <a:p>
              <a:endParaRPr lang="tr-TR"/>
            </a:p>
          </p:txBody>
        </p:sp>
        <p:sp>
          <p:nvSpPr>
            <p:cNvPr id="14" name="TextBox 14"/>
            <p:cNvSpPr txBox="1"/>
            <p:nvPr/>
          </p:nvSpPr>
          <p:spPr>
            <a:xfrm>
              <a:off x="154974" y="241396"/>
              <a:ext cx="1071995" cy="755650"/>
            </a:xfrm>
            <a:prstGeom prst="rect">
              <a:avLst/>
            </a:prstGeom>
          </p:spPr>
          <p:txBody>
            <a:bodyPr lIns="50800" tIns="50800" rIns="50800" bIns="50800" rtlCol="0" anchor="ctr"/>
            <a:lstStyle/>
            <a:p>
              <a:pPr algn="ctr">
                <a:lnSpc>
                  <a:spcPts val="3640"/>
                </a:lnSpc>
              </a:pPr>
              <a:r>
                <a:rPr lang="en-US" sz="2600" dirty="0" err="1">
                  <a:solidFill>
                    <a:srgbClr val="000000"/>
                  </a:solidFill>
                  <a:latin typeface="One Little Font"/>
                </a:rPr>
                <a:t>Ayetler</a:t>
              </a:r>
              <a:r>
                <a:rPr lang="en-US" sz="2600" dirty="0">
                  <a:solidFill>
                    <a:srgbClr val="000000"/>
                  </a:solidFill>
                  <a:latin typeface="One Little Font"/>
                </a:rPr>
                <a:t>, </a:t>
              </a:r>
              <a:r>
                <a:rPr lang="en-US" sz="2600" dirty="0" err="1">
                  <a:solidFill>
                    <a:srgbClr val="000000"/>
                  </a:solidFill>
                  <a:latin typeface="One Little Font"/>
                </a:rPr>
                <a:t>durak</a:t>
              </a:r>
              <a:r>
                <a:rPr lang="en-US" sz="2600" dirty="0">
                  <a:solidFill>
                    <a:srgbClr val="000000"/>
                  </a:solidFill>
                  <a:latin typeface="One Little Font"/>
                </a:rPr>
                <a:t> </a:t>
              </a:r>
              <a:r>
                <a:rPr lang="en-US" sz="2600" dirty="0" err="1">
                  <a:solidFill>
                    <a:srgbClr val="000000"/>
                  </a:solidFill>
                  <a:latin typeface="One Little Font"/>
                </a:rPr>
                <a:t>adı</a:t>
              </a:r>
              <a:r>
                <a:rPr lang="en-US" sz="2600" dirty="0">
                  <a:solidFill>
                    <a:srgbClr val="000000"/>
                  </a:solidFill>
                  <a:latin typeface="One Little Font"/>
                </a:rPr>
                <a:t> </a:t>
              </a:r>
              <a:r>
                <a:rPr lang="en-US" sz="2600" dirty="0" err="1">
                  <a:solidFill>
                    <a:srgbClr val="000000"/>
                  </a:solidFill>
                  <a:latin typeface="One Little Font"/>
                </a:rPr>
                <a:t>verilen</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içinde</a:t>
              </a:r>
              <a:r>
                <a:rPr lang="en-US" sz="2600" dirty="0">
                  <a:solidFill>
                    <a:srgbClr val="000000"/>
                  </a:solidFill>
                  <a:latin typeface="One Little Font"/>
                </a:rPr>
                <a:t> </a:t>
              </a:r>
              <a:r>
                <a:rPr lang="en-US" sz="2600" dirty="0" err="1">
                  <a:solidFill>
                    <a:srgbClr val="000000"/>
                  </a:solidFill>
                  <a:latin typeface="One Little Font"/>
                </a:rPr>
                <a:t>ayet</a:t>
              </a:r>
              <a:r>
                <a:rPr lang="en-US" sz="2600" dirty="0">
                  <a:solidFill>
                    <a:srgbClr val="000000"/>
                  </a:solidFill>
                  <a:latin typeface="One Little Font"/>
                </a:rPr>
                <a:t> </a:t>
              </a:r>
              <a:r>
                <a:rPr lang="en-US" sz="2600" dirty="0" err="1">
                  <a:solidFill>
                    <a:srgbClr val="000000"/>
                  </a:solidFill>
                  <a:latin typeface="One Little Font"/>
                </a:rPr>
                <a:t>numaralarının</a:t>
              </a:r>
              <a:r>
                <a:rPr lang="en-US" sz="2600" dirty="0">
                  <a:solidFill>
                    <a:srgbClr val="000000"/>
                  </a:solidFill>
                  <a:latin typeface="One Little Font"/>
                </a:rPr>
                <a:t> </a:t>
              </a:r>
              <a:r>
                <a:rPr lang="en-US" sz="2600" dirty="0" err="1">
                  <a:solidFill>
                    <a:srgbClr val="000000"/>
                  </a:solidFill>
                  <a:latin typeface="One Little Font"/>
                </a:rPr>
                <a:t>yazılı</a:t>
              </a:r>
              <a:r>
                <a:rPr lang="en-US" sz="2600" dirty="0">
                  <a:solidFill>
                    <a:srgbClr val="000000"/>
                  </a:solidFill>
                  <a:latin typeface="One Little Font"/>
                </a:rPr>
                <a:t> </a:t>
              </a:r>
              <a:r>
                <a:rPr lang="en-US" sz="2600" dirty="0" err="1">
                  <a:solidFill>
                    <a:srgbClr val="000000"/>
                  </a:solidFill>
                  <a:latin typeface="One Little Font"/>
                </a:rPr>
                <a:t>olduğu</a:t>
              </a:r>
              <a:r>
                <a:rPr lang="en-US" sz="2600" dirty="0">
                  <a:solidFill>
                    <a:srgbClr val="000000"/>
                  </a:solidFill>
                  <a:latin typeface="One Little Font"/>
                </a:rPr>
                <a:t> </a:t>
              </a:r>
              <a:r>
                <a:rPr lang="en-US" sz="2600" dirty="0" err="1">
                  <a:solidFill>
                    <a:srgbClr val="000000"/>
                  </a:solidFill>
                  <a:latin typeface="One Little Font"/>
                </a:rPr>
                <a:t>işaretlerle</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birbirinden</a:t>
              </a:r>
              <a:r>
                <a:rPr lang="en-US" sz="2600" dirty="0">
                  <a:solidFill>
                    <a:srgbClr val="000000"/>
                  </a:solidFill>
                  <a:latin typeface="One Little Font"/>
                </a:rPr>
                <a:t> </a:t>
              </a:r>
              <a:r>
                <a:rPr lang="en-US" sz="2600" dirty="0" err="1">
                  <a:solidFill>
                    <a:srgbClr val="000000"/>
                  </a:solidFill>
                  <a:latin typeface="One Little Font"/>
                </a:rPr>
                <a:t>ayrılır</a:t>
              </a:r>
              <a:r>
                <a:rPr lang="en-US" sz="2600" dirty="0">
                  <a:solidFill>
                    <a:srgbClr val="000000"/>
                  </a:solidFill>
                  <a:latin typeface="One Little Font"/>
                </a:rPr>
                <a:t>.</a:t>
              </a:r>
            </a:p>
          </p:txBody>
        </p:sp>
      </p:grpSp>
      <p:sp>
        <p:nvSpPr>
          <p:cNvPr id="15" name="Freeform 15"/>
          <p:cNvSpPr/>
          <p:nvPr/>
        </p:nvSpPr>
        <p:spPr>
          <a:xfrm>
            <a:off x="510481" y="7253201"/>
            <a:ext cx="2732057" cy="2646680"/>
          </a:xfrm>
          <a:custGeom>
            <a:avLst/>
            <a:gdLst/>
            <a:ahLst/>
            <a:cxnLst/>
            <a:rect l="l" t="t" r="r" b="b"/>
            <a:pathLst>
              <a:path w="2732057" h="2646680">
                <a:moveTo>
                  <a:pt x="0" y="0"/>
                </a:moveTo>
                <a:lnTo>
                  <a:pt x="2732057" y="0"/>
                </a:lnTo>
                <a:lnTo>
                  <a:pt x="2732057" y="2646680"/>
                </a:lnTo>
                <a:lnTo>
                  <a:pt x="0" y="2646680"/>
                </a:lnTo>
                <a:lnTo>
                  <a:pt x="0" y="0"/>
                </a:lnTo>
                <a:close/>
              </a:path>
            </a:pathLst>
          </a:custGeom>
          <a:blipFill>
            <a:blip r:embed="rId4"/>
            <a:stretch>
              <a:fillRect/>
            </a:stretch>
          </a:blipFill>
        </p:spPr>
        <p:txBody>
          <a:bodyPr/>
          <a:lstStyle/>
          <a:p>
            <a:endParaRPr lang="tr-TR"/>
          </a:p>
        </p:txBody>
      </p:sp>
      <p:sp>
        <p:nvSpPr>
          <p:cNvPr id="16" name="Freeform 16"/>
          <p:cNvSpPr/>
          <p:nvPr/>
        </p:nvSpPr>
        <p:spPr>
          <a:xfrm>
            <a:off x="13179539" y="7304913"/>
            <a:ext cx="3107746" cy="2594968"/>
          </a:xfrm>
          <a:custGeom>
            <a:avLst/>
            <a:gdLst/>
            <a:ahLst/>
            <a:cxnLst/>
            <a:rect l="l" t="t" r="r" b="b"/>
            <a:pathLst>
              <a:path w="3107746" h="2594968">
                <a:moveTo>
                  <a:pt x="0" y="0"/>
                </a:moveTo>
                <a:lnTo>
                  <a:pt x="3107746" y="0"/>
                </a:lnTo>
                <a:lnTo>
                  <a:pt x="3107746" y="2594968"/>
                </a:lnTo>
                <a:lnTo>
                  <a:pt x="0" y="25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7" name="Freeform 17"/>
          <p:cNvSpPr/>
          <p:nvPr/>
        </p:nvSpPr>
        <p:spPr>
          <a:xfrm>
            <a:off x="6565318" y="2587982"/>
            <a:ext cx="5364475" cy="2434130"/>
          </a:xfrm>
          <a:custGeom>
            <a:avLst/>
            <a:gdLst/>
            <a:ahLst/>
            <a:cxnLst/>
            <a:rect l="l" t="t" r="r" b="b"/>
            <a:pathLst>
              <a:path w="5364475" h="2434130">
                <a:moveTo>
                  <a:pt x="0" y="0"/>
                </a:moveTo>
                <a:lnTo>
                  <a:pt x="5364475" y="0"/>
                </a:lnTo>
                <a:lnTo>
                  <a:pt x="5364475" y="2434130"/>
                </a:lnTo>
                <a:lnTo>
                  <a:pt x="0" y="24341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TextBox 18"/>
          <p:cNvSpPr txBox="1"/>
          <p:nvPr/>
        </p:nvSpPr>
        <p:spPr>
          <a:xfrm>
            <a:off x="4927169" y="60791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3.KURAN-I KERİM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457373" y="229329"/>
            <a:ext cx="8806547" cy="1538217"/>
            <a:chOff x="0" y="0"/>
            <a:chExt cx="11107358" cy="1940093"/>
          </a:xfrm>
        </p:grpSpPr>
        <p:sp>
          <p:nvSpPr>
            <p:cNvPr id="3" name="Freeform 3"/>
            <p:cNvSpPr/>
            <p:nvPr/>
          </p:nvSpPr>
          <p:spPr>
            <a:xfrm>
              <a:off x="0" y="-4073"/>
              <a:ext cx="11113749" cy="1946696"/>
            </a:xfrm>
            <a:custGeom>
              <a:avLst/>
              <a:gdLst/>
              <a:ahLst/>
              <a:cxnLst/>
              <a:rect l="l" t="t" r="r" b="b"/>
              <a:pathLst>
                <a:path w="11113749" h="1946696">
                  <a:moveTo>
                    <a:pt x="10485971" y="1892218"/>
                  </a:moveTo>
                  <a:cubicBezTo>
                    <a:pt x="10485971" y="1892218"/>
                    <a:pt x="9755096" y="1946696"/>
                    <a:pt x="8259338" y="1944075"/>
                  </a:cubicBezTo>
                  <a:cubicBezTo>
                    <a:pt x="413249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400909" y="15681"/>
                    <a:pt x="6737632" y="7673"/>
                  </a:cubicBezTo>
                  <a:cubicBezTo>
                    <a:pt x="9536168" y="0"/>
                    <a:pt x="10252902" y="6979"/>
                    <a:pt x="10252902" y="6979"/>
                  </a:cubicBezTo>
                  <a:cubicBezTo>
                    <a:pt x="10621210" y="14458"/>
                    <a:pt x="10759470" y="42638"/>
                    <a:pt x="10957209" y="165219"/>
                  </a:cubicBezTo>
                  <a:cubicBezTo>
                    <a:pt x="11108227" y="258836"/>
                    <a:pt x="11113749" y="476157"/>
                    <a:pt x="11104608" y="1246352"/>
                  </a:cubicBezTo>
                  <a:cubicBezTo>
                    <a:pt x="11104607" y="1693569"/>
                    <a:pt x="11061823" y="1842156"/>
                    <a:pt x="10485971" y="1892218"/>
                  </a:cubicBezTo>
                  <a:close/>
                </a:path>
              </a:pathLst>
            </a:custGeom>
            <a:solidFill>
              <a:srgbClr val="FFD69C"/>
            </a:solidFill>
          </p:spPr>
          <p:txBody>
            <a:bodyPr/>
            <a:lstStyle/>
            <a:p>
              <a:endParaRPr lang="tr-TR"/>
            </a:p>
          </p:txBody>
        </p:sp>
      </p:grpSp>
      <p:sp>
        <p:nvSpPr>
          <p:cNvPr id="4" name="Freeform 4"/>
          <p:cNvSpPr/>
          <p:nvPr/>
        </p:nvSpPr>
        <p:spPr>
          <a:xfrm rot="-60532">
            <a:off x="4723898" y="488997"/>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929793" y="47938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1153080" y="2587982"/>
            <a:ext cx="5136079" cy="4716931"/>
            <a:chOff x="0" y="0"/>
            <a:chExt cx="1389629" cy="1276223"/>
          </a:xfrm>
        </p:grpSpPr>
        <p:sp>
          <p:nvSpPr>
            <p:cNvPr id="7" name="Freeform 7"/>
            <p:cNvSpPr/>
            <p:nvPr/>
          </p:nvSpPr>
          <p:spPr>
            <a:xfrm>
              <a:off x="0" y="0"/>
              <a:ext cx="1389629"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FFF100"/>
            </a:solidFill>
          </p:spPr>
          <p:txBody>
            <a:bodyPr/>
            <a:lstStyle/>
            <a:p>
              <a:endParaRPr lang="tr-TR"/>
            </a:p>
          </p:txBody>
        </p:sp>
        <p:sp>
          <p:nvSpPr>
            <p:cNvPr id="8" name="TextBox 8"/>
            <p:cNvSpPr txBox="1"/>
            <p:nvPr/>
          </p:nvSpPr>
          <p:spPr>
            <a:xfrm>
              <a:off x="80517" y="237188"/>
              <a:ext cx="1202451" cy="755650"/>
            </a:xfrm>
            <a:prstGeom prst="rect">
              <a:avLst/>
            </a:prstGeom>
          </p:spPr>
          <p:txBody>
            <a:bodyPr lIns="50800" tIns="50800" rIns="50800" bIns="50800" rtlCol="0" anchor="ctr"/>
            <a:lstStyle/>
            <a:p>
              <a:pPr algn="ctr">
                <a:lnSpc>
                  <a:spcPts val="3640"/>
                </a:lnSpc>
              </a:pPr>
              <a:r>
                <a:rPr lang="en-US" sz="2600" dirty="0" err="1">
                  <a:solidFill>
                    <a:srgbClr val="000000"/>
                  </a:solidFill>
                  <a:latin typeface="One Little Font"/>
                </a:rPr>
                <a:t>Sevgili</a:t>
              </a:r>
              <a:r>
                <a:rPr lang="en-US" sz="2600" dirty="0">
                  <a:solidFill>
                    <a:srgbClr val="000000"/>
                  </a:solidFill>
                  <a:latin typeface="One Little Font"/>
                </a:rPr>
                <a:t> </a:t>
              </a:r>
              <a:r>
                <a:rPr lang="en-US" sz="2600" dirty="0" err="1">
                  <a:solidFill>
                    <a:srgbClr val="000000"/>
                  </a:solidFill>
                  <a:latin typeface="One Little Font"/>
                </a:rPr>
                <a:t>Peygamberimiz</a:t>
              </a:r>
              <a:r>
                <a:rPr lang="en-US" sz="2600" dirty="0">
                  <a:solidFill>
                    <a:srgbClr val="000000"/>
                  </a:solidFill>
                  <a:latin typeface="One Little Font"/>
                </a:rPr>
                <a:t> (</a:t>
              </a:r>
              <a:r>
                <a:rPr lang="en-US" sz="2600" dirty="0" err="1">
                  <a:solidFill>
                    <a:srgbClr val="000000"/>
                  </a:solidFill>
                  <a:latin typeface="One Little Font"/>
                </a:rPr>
                <a:t>s.a.v</a:t>
              </a:r>
              <a:r>
                <a:rPr lang="en-US" sz="2600" dirty="0">
                  <a:solidFill>
                    <a:srgbClr val="000000"/>
                  </a:solidFill>
                  <a:latin typeface="One Little Font"/>
                </a:rPr>
                <a:t>.), </a:t>
              </a:r>
              <a:r>
                <a:rPr lang="en-US" sz="2600" dirty="0" err="1">
                  <a:solidFill>
                    <a:srgbClr val="000000"/>
                  </a:solidFill>
                  <a:latin typeface="One Little Font"/>
                </a:rPr>
                <a:t>yirmi</a:t>
              </a:r>
              <a:r>
                <a:rPr lang="en-US" sz="2600" dirty="0">
                  <a:solidFill>
                    <a:srgbClr val="000000"/>
                  </a:solidFill>
                  <a:latin typeface="One Little Font"/>
                </a:rPr>
                <a:t> </a:t>
              </a:r>
              <a:r>
                <a:rPr lang="en-US" sz="2600" dirty="0" err="1">
                  <a:solidFill>
                    <a:srgbClr val="000000"/>
                  </a:solidFill>
                  <a:latin typeface="One Little Font"/>
                </a:rPr>
                <a:t>üç</a:t>
              </a:r>
              <a:r>
                <a:rPr lang="en-US" sz="2600" dirty="0">
                  <a:solidFill>
                    <a:srgbClr val="000000"/>
                  </a:solidFill>
                  <a:latin typeface="One Little Font"/>
                </a:rPr>
                <a:t> </a:t>
              </a:r>
              <a:r>
                <a:rPr lang="en-US" sz="2600" dirty="0" err="1">
                  <a:solidFill>
                    <a:srgbClr val="000000"/>
                  </a:solidFill>
                  <a:latin typeface="One Little Font"/>
                </a:rPr>
                <a:t>yıllık</a:t>
              </a:r>
              <a:r>
                <a:rPr lang="en-US" sz="2600" dirty="0">
                  <a:solidFill>
                    <a:srgbClr val="000000"/>
                  </a:solidFill>
                  <a:latin typeface="One Little Font"/>
                </a:rPr>
                <a:t> </a:t>
              </a:r>
              <a:r>
                <a:rPr lang="en-US" sz="2600" dirty="0" err="1">
                  <a:solidFill>
                    <a:srgbClr val="000000"/>
                  </a:solidFill>
                  <a:latin typeface="One Little Font"/>
                </a:rPr>
                <a:t>peygamberlik</a:t>
              </a:r>
              <a:r>
                <a:rPr lang="en-US" sz="2600" dirty="0">
                  <a:solidFill>
                    <a:srgbClr val="000000"/>
                  </a:solidFill>
                  <a:latin typeface="One Little Font"/>
                </a:rPr>
                <a:t> </a:t>
              </a:r>
              <a:r>
                <a:rPr lang="en-US" sz="2600" dirty="0" err="1">
                  <a:solidFill>
                    <a:srgbClr val="000000"/>
                  </a:solidFill>
                  <a:latin typeface="One Little Font"/>
                </a:rPr>
                <a:t>döneminin</a:t>
              </a:r>
              <a:r>
                <a:rPr lang="en-US" sz="2600" dirty="0">
                  <a:solidFill>
                    <a:srgbClr val="000000"/>
                  </a:solidFill>
                  <a:latin typeface="One Little Font"/>
                </a:rPr>
                <a:t> on </a:t>
              </a:r>
              <a:r>
                <a:rPr lang="en-US" sz="2600" dirty="0" err="1">
                  <a:solidFill>
                    <a:srgbClr val="000000"/>
                  </a:solidFill>
                  <a:latin typeface="One Little Font"/>
                </a:rPr>
                <a:t>üç</a:t>
              </a:r>
              <a:r>
                <a:rPr lang="en-US" sz="2600" dirty="0">
                  <a:solidFill>
                    <a:srgbClr val="000000"/>
                  </a:solidFill>
                  <a:latin typeface="One Little Font"/>
                </a:rPr>
                <a:t> </a:t>
              </a:r>
              <a:r>
                <a:rPr lang="en-US" sz="2600" dirty="0" err="1">
                  <a:solidFill>
                    <a:srgbClr val="000000"/>
                  </a:solidFill>
                  <a:latin typeface="One Little Font"/>
                </a:rPr>
                <a:t>yılını</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Mekke’de</a:t>
              </a:r>
              <a:r>
                <a:rPr lang="en-US" sz="2600" dirty="0">
                  <a:solidFill>
                    <a:srgbClr val="000000"/>
                  </a:solidFill>
                  <a:latin typeface="One Little Font"/>
                </a:rPr>
                <a:t>, on </a:t>
              </a:r>
              <a:r>
                <a:rPr lang="en-US" sz="2600" dirty="0" err="1">
                  <a:solidFill>
                    <a:srgbClr val="000000"/>
                  </a:solidFill>
                  <a:latin typeface="One Little Font"/>
                </a:rPr>
                <a:t>yılını</a:t>
              </a:r>
              <a:r>
                <a:rPr lang="en-US" sz="2600" dirty="0">
                  <a:solidFill>
                    <a:srgbClr val="000000"/>
                  </a:solidFill>
                  <a:latin typeface="One Little Font"/>
                </a:rPr>
                <a:t> da </a:t>
              </a:r>
              <a:r>
                <a:rPr lang="en-US" sz="2600" dirty="0" err="1">
                  <a:solidFill>
                    <a:srgbClr val="000000"/>
                  </a:solidFill>
                  <a:latin typeface="One Little Font"/>
                </a:rPr>
                <a:t>Medine’de</a:t>
              </a:r>
              <a:r>
                <a:rPr lang="en-US" sz="2600" dirty="0">
                  <a:solidFill>
                    <a:srgbClr val="000000"/>
                  </a:solidFill>
                  <a:latin typeface="One Little Font"/>
                </a:rPr>
                <a:t> </a:t>
              </a:r>
              <a:r>
                <a:rPr lang="en-US" sz="2600" dirty="0" err="1">
                  <a:solidFill>
                    <a:srgbClr val="000000"/>
                  </a:solidFill>
                  <a:latin typeface="One Little Font"/>
                </a:rPr>
                <a:t>geçirmiştir</a:t>
              </a:r>
              <a:r>
                <a:rPr lang="en-US" sz="2600" dirty="0">
                  <a:solidFill>
                    <a:srgbClr val="000000"/>
                  </a:solidFill>
                  <a:latin typeface="One Little Font"/>
                </a:rPr>
                <a:t>.</a:t>
              </a:r>
            </a:p>
          </p:txBody>
        </p:sp>
      </p:grpSp>
      <p:grpSp>
        <p:nvGrpSpPr>
          <p:cNvPr id="9" name="Group 9"/>
          <p:cNvGrpSpPr/>
          <p:nvPr/>
        </p:nvGrpSpPr>
        <p:grpSpPr>
          <a:xfrm>
            <a:off x="6565318" y="5579558"/>
            <a:ext cx="5145028" cy="4481342"/>
            <a:chOff x="-6277" y="-74753"/>
            <a:chExt cx="1465231" cy="1276223"/>
          </a:xfrm>
        </p:grpSpPr>
        <p:sp>
          <p:nvSpPr>
            <p:cNvPr id="10" name="Freeform 10"/>
            <p:cNvSpPr/>
            <p:nvPr/>
          </p:nvSpPr>
          <p:spPr>
            <a:xfrm>
              <a:off x="-6277" y="-74753"/>
              <a:ext cx="1465231" cy="1276223"/>
            </a:xfrm>
            <a:custGeom>
              <a:avLst/>
              <a:gdLst/>
              <a:ahLst/>
              <a:cxnLst/>
              <a:rect l="l" t="t" r="r" b="b"/>
              <a:pathLst>
                <a:path w="1465231" h="1276223">
                  <a:moveTo>
                    <a:pt x="1465231" y="638112"/>
                  </a:moveTo>
                  <a:lnTo>
                    <a:pt x="1262031" y="1276223"/>
                  </a:lnTo>
                  <a:lnTo>
                    <a:pt x="203200" y="1276223"/>
                  </a:lnTo>
                  <a:lnTo>
                    <a:pt x="0" y="638112"/>
                  </a:lnTo>
                  <a:lnTo>
                    <a:pt x="203200" y="0"/>
                  </a:lnTo>
                  <a:lnTo>
                    <a:pt x="1262031" y="0"/>
                  </a:lnTo>
                  <a:lnTo>
                    <a:pt x="1465231" y="638112"/>
                  </a:lnTo>
                  <a:close/>
                </a:path>
              </a:pathLst>
            </a:custGeom>
            <a:solidFill>
              <a:srgbClr val="F95860"/>
            </a:solidFill>
          </p:spPr>
          <p:txBody>
            <a:bodyPr/>
            <a:lstStyle/>
            <a:p>
              <a:endParaRPr lang="tr-TR"/>
            </a:p>
          </p:txBody>
        </p:sp>
        <p:sp>
          <p:nvSpPr>
            <p:cNvPr id="11" name="TextBox 11"/>
            <p:cNvSpPr txBox="1"/>
            <p:nvPr/>
          </p:nvSpPr>
          <p:spPr>
            <a:xfrm>
              <a:off x="114300" y="-57150"/>
              <a:ext cx="1283246" cy="755650"/>
            </a:xfrm>
            <a:prstGeom prst="rect">
              <a:avLst/>
            </a:prstGeom>
          </p:spPr>
          <p:txBody>
            <a:bodyPr lIns="50800" tIns="50800" rIns="50800" bIns="50800" rtlCol="0" anchor="ctr"/>
            <a:lstStyle/>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r>
                <a:rPr lang="en-US" sz="2600" dirty="0" err="1">
                  <a:solidFill>
                    <a:srgbClr val="000000"/>
                  </a:solidFill>
                  <a:latin typeface="One Little Font"/>
                </a:rPr>
                <a:t>Bundan</a:t>
              </a:r>
              <a:r>
                <a:rPr lang="en-US" sz="2600" dirty="0">
                  <a:solidFill>
                    <a:srgbClr val="000000"/>
                  </a:solidFill>
                  <a:latin typeface="One Little Font"/>
                </a:rPr>
                <a:t> </a:t>
              </a:r>
              <a:r>
                <a:rPr lang="en-US" sz="2600" dirty="0" err="1">
                  <a:solidFill>
                    <a:srgbClr val="000000"/>
                  </a:solidFill>
                  <a:latin typeface="One Little Font"/>
                </a:rPr>
                <a:t>dolayı</a:t>
              </a:r>
              <a:r>
                <a:rPr lang="en-US" sz="2600" dirty="0">
                  <a:solidFill>
                    <a:srgbClr val="000000"/>
                  </a:solidFill>
                  <a:latin typeface="One Little Font"/>
                </a:rPr>
                <a:t> da </a:t>
              </a:r>
              <a:r>
                <a:rPr lang="en-US" sz="2600" dirty="0" err="1">
                  <a:solidFill>
                    <a:srgbClr val="000000"/>
                  </a:solidFill>
                  <a:latin typeface="One Little Font"/>
                </a:rPr>
                <a:t>Peygamberimize</a:t>
              </a:r>
              <a:endParaRPr lang="en-US" sz="2600" dirty="0">
                <a:solidFill>
                  <a:srgbClr val="000000"/>
                </a:solidFill>
                <a:latin typeface="One Little Font"/>
              </a:endParaRPr>
            </a:p>
            <a:p>
              <a:pPr algn="ctr">
                <a:lnSpc>
                  <a:spcPts val="3640"/>
                </a:lnSpc>
              </a:pPr>
              <a:r>
                <a:rPr lang="en-US" sz="2600" dirty="0">
                  <a:solidFill>
                    <a:srgbClr val="000000"/>
                  </a:solidFill>
                  <a:latin typeface="One Little Font"/>
                </a:rPr>
                <a:t>(</a:t>
              </a:r>
              <a:r>
                <a:rPr lang="en-US" sz="2600" dirty="0" err="1">
                  <a:solidFill>
                    <a:srgbClr val="000000"/>
                  </a:solidFill>
                  <a:latin typeface="One Little Font"/>
                </a:rPr>
                <a:t>s.a.v</a:t>
              </a:r>
              <a:r>
                <a:rPr lang="en-US" sz="2600" dirty="0">
                  <a:solidFill>
                    <a:srgbClr val="000000"/>
                  </a:solidFill>
                  <a:latin typeface="One Little Font"/>
                </a:rPr>
                <a:t>.) </a:t>
              </a:r>
              <a:r>
                <a:rPr lang="en-US" sz="2600" dirty="0" err="1">
                  <a:solidFill>
                    <a:srgbClr val="000000"/>
                  </a:solidFill>
                  <a:latin typeface="One Little Font"/>
                </a:rPr>
                <a:t>Mekke</a:t>
              </a:r>
              <a:r>
                <a:rPr lang="en-US" sz="2600" dirty="0">
                  <a:solidFill>
                    <a:srgbClr val="000000"/>
                  </a:solidFill>
                  <a:latin typeface="One Little Font"/>
                </a:rPr>
                <a:t> </a:t>
              </a:r>
              <a:r>
                <a:rPr lang="en-US" sz="2600" dirty="0" err="1">
                  <a:solidFill>
                    <a:srgbClr val="000000"/>
                  </a:solidFill>
                  <a:latin typeface="One Little Font"/>
                </a:rPr>
                <a:t>Dönemi’nde</a:t>
              </a:r>
              <a:r>
                <a:rPr lang="en-US" sz="2600" dirty="0">
                  <a:solidFill>
                    <a:srgbClr val="000000"/>
                  </a:solidFill>
                  <a:latin typeface="One Little Font"/>
                </a:rPr>
                <a:t> </a:t>
              </a:r>
              <a:r>
                <a:rPr lang="en-US" sz="2600" dirty="0" err="1">
                  <a:solidFill>
                    <a:srgbClr val="000000"/>
                  </a:solidFill>
                  <a:latin typeface="One Little Font"/>
                </a:rPr>
                <a:t>inen</a:t>
              </a:r>
              <a:r>
                <a:rPr lang="en-US" sz="2600" dirty="0">
                  <a:solidFill>
                    <a:srgbClr val="000000"/>
                  </a:solidFill>
                  <a:latin typeface="One Little Font"/>
                </a:rPr>
                <a:t> </a:t>
              </a:r>
              <a:r>
                <a:rPr lang="en-US" sz="2600" dirty="0" err="1">
                  <a:solidFill>
                    <a:srgbClr val="000000"/>
                  </a:solidFill>
                  <a:latin typeface="One Little Font"/>
                </a:rPr>
                <a:t>ayetlere</a:t>
              </a:r>
              <a:r>
                <a:rPr lang="en-US" sz="2600" dirty="0">
                  <a:solidFill>
                    <a:srgbClr val="000000"/>
                  </a:solidFill>
                  <a:latin typeface="One Little Font"/>
                </a:rPr>
                <a:t> “</a:t>
              </a:r>
              <a:r>
                <a:rPr lang="en-US" sz="2600" dirty="0" err="1">
                  <a:solidFill>
                    <a:srgbClr val="000000"/>
                  </a:solidFill>
                  <a:latin typeface="One Little Font"/>
                </a:rPr>
                <a:t>Mekki</a:t>
              </a:r>
              <a:r>
                <a:rPr lang="en-US" sz="2600" dirty="0">
                  <a:solidFill>
                    <a:srgbClr val="000000"/>
                  </a:solidFill>
                  <a:latin typeface="One Little Font"/>
                </a:rPr>
                <a:t> </a:t>
              </a:r>
              <a:r>
                <a:rPr lang="en-US" sz="2600" dirty="0" err="1">
                  <a:solidFill>
                    <a:srgbClr val="000000"/>
                  </a:solidFill>
                  <a:latin typeface="One Little Font"/>
                </a:rPr>
                <a:t>ayet</a:t>
              </a:r>
              <a:r>
                <a:rPr lang="en-US" sz="2600" dirty="0">
                  <a:solidFill>
                    <a:srgbClr val="000000"/>
                  </a:solidFill>
                  <a:latin typeface="One Little Font"/>
                </a:rPr>
                <a:t>”, </a:t>
              </a:r>
              <a:r>
                <a:rPr lang="en-US" sz="2600" dirty="0" err="1">
                  <a:solidFill>
                    <a:srgbClr val="000000"/>
                  </a:solidFill>
                  <a:latin typeface="One Little Font"/>
                </a:rPr>
                <a:t>Medine</a:t>
              </a:r>
              <a:r>
                <a:rPr lang="en-US" sz="2600" dirty="0">
                  <a:solidFill>
                    <a:srgbClr val="000000"/>
                  </a:solidFill>
                  <a:latin typeface="One Little Font"/>
                </a:rPr>
                <a:t> </a:t>
              </a:r>
              <a:r>
                <a:rPr lang="en-US" sz="2600" dirty="0" err="1">
                  <a:solidFill>
                    <a:srgbClr val="000000"/>
                  </a:solidFill>
                  <a:latin typeface="One Little Font"/>
                </a:rPr>
                <a:t>Dönemi’nde</a:t>
              </a:r>
              <a:r>
                <a:rPr lang="en-US" sz="2600" dirty="0">
                  <a:solidFill>
                    <a:srgbClr val="000000"/>
                  </a:solidFill>
                  <a:latin typeface="One Little Font"/>
                </a:rPr>
                <a:t> </a:t>
              </a:r>
              <a:r>
                <a:rPr lang="en-US" sz="2600" dirty="0" err="1">
                  <a:solidFill>
                    <a:srgbClr val="000000"/>
                  </a:solidFill>
                  <a:latin typeface="One Little Font"/>
                </a:rPr>
                <a:t>inen</a:t>
              </a:r>
              <a:r>
                <a:rPr lang="en-US" sz="2600" dirty="0">
                  <a:solidFill>
                    <a:srgbClr val="000000"/>
                  </a:solidFill>
                  <a:latin typeface="One Little Font"/>
                </a:rPr>
                <a:t> </a:t>
              </a:r>
              <a:r>
                <a:rPr lang="en-US" sz="2600" dirty="0" err="1">
                  <a:solidFill>
                    <a:srgbClr val="000000"/>
                  </a:solidFill>
                  <a:latin typeface="One Little Font"/>
                </a:rPr>
                <a:t>ayetlere</a:t>
              </a:r>
              <a:endParaRPr lang="en-US" sz="2600" dirty="0">
                <a:solidFill>
                  <a:srgbClr val="000000"/>
                </a:solidFill>
                <a:latin typeface="One Little Font"/>
              </a:endParaRPr>
            </a:p>
            <a:p>
              <a:pPr algn="ctr">
                <a:lnSpc>
                  <a:spcPts val="3640"/>
                </a:lnSpc>
              </a:pPr>
              <a:r>
                <a:rPr lang="en-US" sz="2600" dirty="0">
                  <a:solidFill>
                    <a:srgbClr val="000000"/>
                  </a:solidFill>
                  <a:latin typeface="One Little Font"/>
                </a:rPr>
                <a:t>de “</a:t>
              </a:r>
              <a:r>
                <a:rPr lang="en-US" sz="2600" dirty="0" err="1">
                  <a:solidFill>
                    <a:srgbClr val="000000"/>
                  </a:solidFill>
                  <a:latin typeface="One Little Font"/>
                </a:rPr>
                <a:t>Medeni</a:t>
              </a:r>
              <a:r>
                <a:rPr lang="en-US" sz="2600" dirty="0">
                  <a:solidFill>
                    <a:srgbClr val="000000"/>
                  </a:solidFill>
                  <a:latin typeface="One Little Font"/>
                </a:rPr>
                <a:t> </a:t>
              </a:r>
              <a:r>
                <a:rPr lang="en-US" sz="2600" dirty="0" err="1">
                  <a:solidFill>
                    <a:srgbClr val="000000"/>
                  </a:solidFill>
                  <a:latin typeface="One Little Font"/>
                </a:rPr>
                <a:t>ayet</a:t>
              </a:r>
              <a:r>
                <a:rPr lang="en-US" sz="2600" dirty="0">
                  <a:solidFill>
                    <a:srgbClr val="000000"/>
                  </a:solidFill>
                  <a:latin typeface="One Little Font"/>
                </a:rPr>
                <a:t>” </a:t>
              </a:r>
              <a:r>
                <a:rPr lang="en-US" sz="2600" dirty="0" err="1">
                  <a:solidFill>
                    <a:srgbClr val="000000"/>
                  </a:solidFill>
                  <a:latin typeface="One Little Font"/>
                </a:rPr>
                <a:t>denilmiştir</a:t>
              </a:r>
              <a:r>
                <a:rPr lang="en-US" sz="2600" dirty="0">
                  <a:solidFill>
                    <a:srgbClr val="000000"/>
                  </a:solidFill>
                  <a:latin typeface="One Little Font"/>
                </a:rPr>
                <a:t>.</a:t>
              </a:r>
            </a:p>
          </p:txBody>
        </p:sp>
      </p:grpSp>
      <p:grpSp>
        <p:nvGrpSpPr>
          <p:cNvPr id="12" name="Group 12"/>
          <p:cNvGrpSpPr/>
          <p:nvPr/>
        </p:nvGrpSpPr>
        <p:grpSpPr>
          <a:xfrm>
            <a:off x="12293634" y="2771858"/>
            <a:ext cx="4879555" cy="4481342"/>
            <a:chOff x="0" y="0"/>
            <a:chExt cx="1389629" cy="1276223"/>
          </a:xfrm>
        </p:grpSpPr>
        <p:sp>
          <p:nvSpPr>
            <p:cNvPr id="13" name="Freeform 13"/>
            <p:cNvSpPr/>
            <p:nvPr/>
          </p:nvSpPr>
          <p:spPr>
            <a:xfrm>
              <a:off x="0" y="0"/>
              <a:ext cx="1389629"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77CED9"/>
            </a:solidFill>
          </p:spPr>
          <p:txBody>
            <a:bodyPr/>
            <a:lstStyle/>
            <a:p>
              <a:endParaRPr lang="tr-TR"/>
            </a:p>
          </p:txBody>
        </p:sp>
        <p:sp>
          <p:nvSpPr>
            <p:cNvPr id="14" name="TextBox 14"/>
            <p:cNvSpPr txBox="1"/>
            <p:nvPr/>
          </p:nvSpPr>
          <p:spPr>
            <a:xfrm>
              <a:off x="164468" y="198648"/>
              <a:ext cx="1023036" cy="755650"/>
            </a:xfrm>
            <a:prstGeom prst="rect">
              <a:avLst/>
            </a:prstGeom>
          </p:spPr>
          <p:txBody>
            <a:bodyPr lIns="50800" tIns="50800" rIns="50800" bIns="50800" rtlCol="0" anchor="ctr"/>
            <a:lstStyle/>
            <a:p>
              <a:pPr algn="ctr">
                <a:lnSpc>
                  <a:spcPts val="3640"/>
                </a:lnSpc>
              </a:pPr>
              <a:r>
                <a:rPr lang="en-US" sz="2600" dirty="0">
                  <a:solidFill>
                    <a:srgbClr val="000000"/>
                  </a:solidFill>
                  <a:latin typeface="One Little Font Bold"/>
                </a:rPr>
                <a:t>Sure</a:t>
              </a:r>
              <a:r>
                <a:rPr lang="en-US" sz="2600" dirty="0">
                  <a:solidFill>
                    <a:srgbClr val="000000"/>
                  </a:solidFill>
                  <a:latin typeface="One Little Font"/>
                </a:rPr>
                <a:t>; </a:t>
              </a:r>
              <a:r>
                <a:rPr lang="en-US" sz="2600" dirty="0" err="1">
                  <a:solidFill>
                    <a:srgbClr val="000000"/>
                  </a:solidFill>
                  <a:latin typeface="One Little Font"/>
                </a:rPr>
                <a:t>Kur’an</a:t>
              </a:r>
              <a:r>
                <a:rPr lang="en-US" sz="2600" dirty="0">
                  <a:solidFill>
                    <a:srgbClr val="000000"/>
                  </a:solidFill>
                  <a:latin typeface="One Little Font"/>
                </a:rPr>
                <a:t>-ı </a:t>
              </a:r>
              <a:r>
                <a:rPr lang="en-US" sz="2600" dirty="0" err="1">
                  <a:solidFill>
                    <a:srgbClr val="000000"/>
                  </a:solidFill>
                  <a:latin typeface="One Little Font"/>
                </a:rPr>
                <a:t>Kerim’in</a:t>
              </a:r>
              <a:r>
                <a:rPr lang="en-US" sz="2600" dirty="0">
                  <a:solidFill>
                    <a:srgbClr val="000000"/>
                  </a:solidFill>
                  <a:latin typeface="One Little Font"/>
                </a:rPr>
                <a:t> </a:t>
              </a:r>
              <a:r>
                <a:rPr lang="en-US" sz="2600" dirty="0" err="1">
                  <a:solidFill>
                    <a:srgbClr val="000000"/>
                  </a:solidFill>
                  <a:latin typeface="One Little Font"/>
                </a:rPr>
                <a:t>değişik</a:t>
              </a:r>
              <a:r>
                <a:rPr lang="en-US" sz="2600" dirty="0">
                  <a:solidFill>
                    <a:srgbClr val="000000"/>
                  </a:solidFill>
                  <a:latin typeface="One Little Font"/>
                </a:rPr>
                <a:t> </a:t>
              </a:r>
              <a:r>
                <a:rPr lang="en-US" sz="2600" dirty="0" err="1">
                  <a:solidFill>
                    <a:srgbClr val="000000"/>
                  </a:solidFill>
                  <a:latin typeface="One Little Font"/>
                </a:rPr>
                <a:t>sayıdaki</a:t>
              </a:r>
              <a:r>
                <a:rPr lang="en-US" sz="2600" dirty="0">
                  <a:solidFill>
                    <a:srgbClr val="000000"/>
                  </a:solidFill>
                  <a:latin typeface="One Little Font"/>
                </a:rPr>
                <a:t> </a:t>
              </a:r>
              <a:r>
                <a:rPr lang="en-US" sz="2600" dirty="0" err="1">
                  <a:solidFill>
                    <a:srgbClr val="000000"/>
                  </a:solidFill>
                  <a:latin typeface="One Little Font"/>
                </a:rPr>
                <a:t>ayetlerinden</a:t>
              </a:r>
              <a:r>
                <a:rPr lang="en-US" sz="2600" dirty="0">
                  <a:solidFill>
                    <a:srgbClr val="000000"/>
                  </a:solidFill>
                  <a:latin typeface="One Little Font"/>
                </a:rPr>
                <a:t> </a:t>
              </a:r>
              <a:r>
                <a:rPr lang="en-US" sz="2600" dirty="0" err="1">
                  <a:solidFill>
                    <a:srgbClr val="000000"/>
                  </a:solidFill>
                  <a:latin typeface="One Little Font"/>
                </a:rPr>
                <a:t>oluşan</a:t>
              </a:r>
              <a:r>
                <a:rPr lang="en-US" sz="2600" dirty="0">
                  <a:solidFill>
                    <a:srgbClr val="000000"/>
                  </a:solidFill>
                  <a:latin typeface="One Little Font"/>
                </a:rPr>
                <a:t> </a:t>
              </a:r>
              <a:r>
                <a:rPr lang="en-US" sz="2600" dirty="0" err="1">
                  <a:solidFill>
                    <a:srgbClr val="000000"/>
                  </a:solidFill>
                  <a:latin typeface="One Little Font"/>
                </a:rPr>
                <a:t>bölümlerine</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denir</a:t>
              </a:r>
              <a:r>
                <a:rPr lang="en-US" sz="2600" dirty="0">
                  <a:solidFill>
                    <a:srgbClr val="000000"/>
                  </a:solidFill>
                  <a:latin typeface="One Little Font"/>
                </a:rPr>
                <a:t>.</a:t>
              </a:r>
            </a:p>
          </p:txBody>
        </p:sp>
      </p:grpSp>
      <p:sp>
        <p:nvSpPr>
          <p:cNvPr id="15" name="Freeform 15"/>
          <p:cNvSpPr/>
          <p:nvPr/>
        </p:nvSpPr>
        <p:spPr>
          <a:xfrm>
            <a:off x="510481" y="7253201"/>
            <a:ext cx="2732057" cy="2646680"/>
          </a:xfrm>
          <a:custGeom>
            <a:avLst/>
            <a:gdLst/>
            <a:ahLst/>
            <a:cxnLst/>
            <a:rect l="l" t="t" r="r" b="b"/>
            <a:pathLst>
              <a:path w="2732057" h="2646680">
                <a:moveTo>
                  <a:pt x="0" y="0"/>
                </a:moveTo>
                <a:lnTo>
                  <a:pt x="2732057" y="0"/>
                </a:lnTo>
                <a:lnTo>
                  <a:pt x="2732057" y="2646680"/>
                </a:lnTo>
                <a:lnTo>
                  <a:pt x="0" y="2646680"/>
                </a:lnTo>
                <a:lnTo>
                  <a:pt x="0" y="0"/>
                </a:lnTo>
                <a:close/>
              </a:path>
            </a:pathLst>
          </a:custGeom>
          <a:blipFill>
            <a:blip r:embed="rId4"/>
            <a:stretch>
              <a:fillRect/>
            </a:stretch>
          </a:blipFill>
        </p:spPr>
        <p:txBody>
          <a:bodyPr/>
          <a:lstStyle/>
          <a:p>
            <a:endParaRPr lang="tr-TR"/>
          </a:p>
        </p:txBody>
      </p:sp>
      <p:sp>
        <p:nvSpPr>
          <p:cNvPr id="16" name="Freeform 16"/>
          <p:cNvSpPr/>
          <p:nvPr/>
        </p:nvSpPr>
        <p:spPr>
          <a:xfrm>
            <a:off x="13179539" y="7304913"/>
            <a:ext cx="3107746" cy="2594968"/>
          </a:xfrm>
          <a:custGeom>
            <a:avLst/>
            <a:gdLst/>
            <a:ahLst/>
            <a:cxnLst/>
            <a:rect l="l" t="t" r="r" b="b"/>
            <a:pathLst>
              <a:path w="3107746" h="2594968">
                <a:moveTo>
                  <a:pt x="0" y="0"/>
                </a:moveTo>
                <a:lnTo>
                  <a:pt x="3107746" y="0"/>
                </a:lnTo>
                <a:lnTo>
                  <a:pt x="3107746" y="2594968"/>
                </a:lnTo>
                <a:lnTo>
                  <a:pt x="0" y="25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7" name="Freeform 17"/>
          <p:cNvSpPr/>
          <p:nvPr/>
        </p:nvSpPr>
        <p:spPr>
          <a:xfrm>
            <a:off x="6565318" y="2587982"/>
            <a:ext cx="5364475" cy="2434130"/>
          </a:xfrm>
          <a:custGeom>
            <a:avLst/>
            <a:gdLst/>
            <a:ahLst/>
            <a:cxnLst/>
            <a:rect l="l" t="t" r="r" b="b"/>
            <a:pathLst>
              <a:path w="5364475" h="2434130">
                <a:moveTo>
                  <a:pt x="0" y="0"/>
                </a:moveTo>
                <a:lnTo>
                  <a:pt x="5364475" y="0"/>
                </a:lnTo>
                <a:lnTo>
                  <a:pt x="5364475" y="2434130"/>
                </a:lnTo>
                <a:lnTo>
                  <a:pt x="0" y="24341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TextBox 18"/>
          <p:cNvSpPr txBox="1"/>
          <p:nvPr/>
        </p:nvSpPr>
        <p:spPr>
          <a:xfrm>
            <a:off x="4927169" y="60791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3.KURAN-I KERİM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grpSp>
        <p:nvGrpSpPr>
          <p:cNvPr id="2" name="Group 2"/>
          <p:cNvGrpSpPr/>
          <p:nvPr/>
        </p:nvGrpSpPr>
        <p:grpSpPr>
          <a:xfrm>
            <a:off x="4457373" y="229329"/>
            <a:ext cx="8806547" cy="1538217"/>
            <a:chOff x="0" y="0"/>
            <a:chExt cx="11107358" cy="1940093"/>
          </a:xfrm>
        </p:grpSpPr>
        <p:sp>
          <p:nvSpPr>
            <p:cNvPr id="3" name="Freeform 3"/>
            <p:cNvSpPr/>
            <p:nvPr/>
          </p:nvSpPr>
          <p:spPr>
            <a:xfrm>
              <a:off x="0" y="-4073"/>
              <a:ext cx="11113749" cy="1946696"/>
            </a:xfrm>
            <a:custGeom>
              <a:avLst/>
              <a:gdLst/>
              <a:ahLst/>
              <a:cxnLst/>
              <a:rect l="l" t="t" r="r" b="b"/>
              <a:pathLst>
                <a:path w="11113749" h="1946696">
                  <a:moveTo>
                    <a:pt x="10485971" y="1892218"/>
                  </a:moveTo>
                  <a:cubicBezTo>
                    <a:pt x="10485971" y="1892218"/>
                    <a:pt x="9755096" y="1946696"/>
                    <a:pt x="8259338" y="1944075"/>
                  </a:cubicBezTo>
                  <a:cubicBezTo>
                    <a:pt x="413249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400909" y="15681"/>
                    <a:pt x="6737632" y="7673"/>
                  </a:cubicBezTo>
                  <a:cubicBezTo>
                    <a:pt x="9536168" y="0"/>
                    <a:pt x="10252902" y="6979"/>
                    <a:pt x="10252902" y="6979"/>
                  </a:cubicBezTo>
                  <a:cubicBezTo>
                    <a:pt x="10621210" y="14458"/>
                    <a:pt x="10759470" y="42638"/>
                    <a:pt x="10957209" y="165219"/>
                  </a:cubicBezTo>
                  <a:cubicBezTo>
                    <a:pt x="11108227" y="258836"/>
                    <a:pt x="11113749" y="476157"/>
                    <a:pt x="11104608" y="1246352"/>
                  </a:cubicBezTo>
                  <a:cubicBezTo>
                    <a:pt x="11104607" y="1693569"/>
                    <a:pt x="11061823" y="1842156"/>
                    <a:pt x="10485971" y="1892218"/>
                  </a:cubicBezTo>
                  <a:close/>
                </a:path>
              </a:pathLst>
            </a:custGeom>
            <a:solidFill>
              <a:srgbClr val="FFD69C"/>
            </a:solidFill>
          </p:spPr>
          <p:txBody>
            <a:bodyPr/>
            <a:lstStyle/>
            <a:p>
              <a:endParaRPr lang="tr-TR"/>
            </a:p>
          </p:txBody>
        </p:sp>
      </p:grpSp>
      <p:sp>
        <p:nvSpPr>
          <p:cNvPr id="4" name="Freeform 4"/>
          <p:cNvSpPr/>
          <p:nvPr/>
        </p:nvSpPr>
        <p:spPr>
          <a:xfrm rot="-60532">
            <a:off x="4723898" y="488997"/>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5" name="Freeform 5"/>
          <p:cNvSpPr/>
          <p:nvPr/>
        </p:nvSpPr>
        <p:spPr>
          <a:xfrm>
            <a:off x="11929793" y="479384"/>
            <a:ext cx="1101434" cy="1079405"/>
          </a:xfrm>
          <a:custGeom>
            <a:avLst/>
            <a:gdLst/>
            <a:ahLst/>
            <a:cxnLst/>
            <a:rect l="l" t="t" r="r" b="b"/>
            <a:pathLst>
              <a:path w="1101434" h="1079405">
                <a:moveTo>
                  <a:pt x="0" y="0"/>
                </a:moveTo>
                <a:lnTo>
                  <a:pt x="1101434" y="0"/>
                </a:lnTo>
                <a:lnTo>
                  <a:pt x="1101434" y="1079406"/>
                </a:lnTo>
                <a:lnTo>
                  <a:pt x="0" y="1079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6" name="Group 6"/>
          <p:cNvGrpSpPr/>
          <p:nvPr/>
        </p:nvGrpSpPr>
        <p:grpSpPr>
          <a:xfrm>
            <a:off x="68097" y="1713029"/>
            <a:ext cx="5696214" cy="5104848"/>
            <a:chOff x="-17184" y="35773"/>
            <a:chExt cx="1389629" cy="1276223"/>
          </a:xfrm>
        </p:grpSpPr>
        <p:sp>
          <p:nvSpPr>
            <p:cNvPr id="7" name="Freeform 7"/>
            <p:cNvSpPr/>
            <p:nvPr/>
          </p:nvSpPr>
          <p:spPr>
            <a:xfrm>
              <a:off x="-17184" y="35773"/>
              <a:ext cx="1389629" cy="1276223"/>
            </a:xfrm>
            <a:custGeom>
              <a:avLst/>
              <a:gdLst/>
              <a:ahLst/>
              <a:cxnLst/>
              <a:rect l="l" t="t" r="r" b="b"/>
              <a:pathLst>
                <a:path w="1389629" h="1276223">
                  <a:moveTo>
                    <a:pt x="1389629" y="638112"/>
                  </a:moveTo>
                  <a:lnTo>
                    <a:pt x="1186429" y="1276223"/>
                  </a:lnTo>
                  <a:lnTo>
                    <a:pt x="203200" y="1276223"/>
                  </a:lnTo>
                  <a:lnTo>
                    <a:pt x="0" y="638112"/>
                  </a:lnTo>
                  <a:lnTo>
                    <a:pt x="203200" y="0"/>
                  </a:lnTo>
                  <a:lnTo>
                    <a:pt x="1186429" y="0"/>
                  </a:lnTo>
                  <a:lnTo>
                    <a:pt x="1389629" y="638112"/>
                  </a:lnTo>
                  <a:close/>
                </a:path>
              </a:pathLst>
            </a:custGeom>
            <a:solidFill>
              <a:srgbClr val="FFF100"/>
            </a:solidFill>
          </p:spPr>
          <p:txBody>
            <a:bodyPr/>
            <a:lstStyle/>
            <a:p>
              <a:endParaRPr lang="tr-TR"/>
            </a:p>
          </p:txBody>
        </p:sp>
        <p:sp>
          <p:nvSpPr>
            <p:cNvPr id="8" name="TextBox 8"/>
            <p:cNvSpPr txBox="1"/>
            <p:nvPr/>
          </p:nvSpPr>
          <p:spPr>
            <a:xfrm>
              <a:off x="49980" y="325426"/>
              <a:ext cx="1275329" cy="755650"/>
            </a:xfrm>
            <a:prstGeom prst="rect">
              <a:avLst/>
            </a:prstGeom>
          </p:spPr>
          <p:txBody>
            <a:bodyPr lIns="50800" tIns="50800" rIns="50800" bIns="50800" rtlCol="0" anchor="ctr"/>
            <a:lstStyle/>
            <a:p>
              <a:pPr algn="ctr">
                <a:lnSpc>
                  <a:spcPts val="3640"/>
                </a:lnSpc>
              </a:pPr>
              <a:r>
                <a:rPr lang="en-US" sz="2600" dirty="0" err="1">
                  <a:solidFill>
                    <a:srgbClr val="000000"/>
                  </a:solidFill>
                  <a:latin typeface="One Little Font"/>
                </a:rPr>
                <a:t>Âmentü</a:t>
              </a:r>
              <a:r>
                <a:rPr lang="en-US" sz="2600" dirty="0">
                  <a:solidFill>
                    <a:srgbClr val="000000"/>
                  </a:solidFill>
                  <a:latin typeface="One Little Font"/>
                </a:rPr>
                <a:t> </a:t>
              </a:r>
              <a:r>
                <a:rPr lang="en-US" sz="2600" dirty="0" err="1">
                  <a:solidFill>
                    <a:srgbClr val="000000"/>
                  </a:solidFill>
                  <a:latin typeface="One Little Font"/>
                </a:rPr>
                <a:t>duası</a:t>
              </a:r>
              <a:r>
                <a:rPr lang="en-US" sz="2600" dirty="0">
                  <a:solidFill>
                    <a:srgbClr val="000000"/>
                  </a:solidFill>
                  <a:latin typeface="One Little Font"/>
                </a:rPr>
                <a:t>, </a:t>
              </a:r>
              <a:r>
                <a:rPr lang="en-US" sz="2600" dirty="0" err="1">
                  <a:solidFill>
                    <a:srgbClr val="000000"/>
                  </a:solidFill>
                  <a:latin typeface="One Little Font"/>
                </a:rPr>
                <a:t>yüce</a:t>
              </a:r>
              <a:r>
                <a:rPr lang="en-US" sz="2600" dirty="0">
                  <a:solidFill>
                    <a:srgbClr val="000000"/>
                  </a:solidFill>
                  <a:latin typeface="One Little Font"/>
                </a:rPr>
                <a:t> </a:t>
              </a:r>
              <a:r>
                <a:rPr lang="en-US" sz="2600" dirty="0" err="1">
                  <a:solidFill>
                    <a:srgbClr val="000000"/>
                  </a:solidFill>
                  <a:latin typeface="One Little Font"/>
                </a:rPr>
                <a:t>dinimizin</a:t>
              </a:r>
              <a:r>
                <a:rPr lang="en-US" sz="2600" dirty="0">
                  <a:solidFill>
                    <a:srgbClr val="000000"/>
                  </a:solidFill>
                  <a:latin typeface="One Little Font"/>
                </a:rPr>
                <a:t> </a:t>
              </a:r>
              <a:r>
                <a:rPr lang="en-US" sz="2600" dirty="0" err="1">
                  <a:solidFill>
                    <a:srgbClr val="000000"/>
                  </a:solidFill>
                  <a:latin typeface="One Little Font"/>
                </a:rPr>
                <a:t>iman</a:t>
              </a:r>
              <a:r>
                <a:rPr lang="en-US" sz="2600" dirty="0">
                  <a:solidFill>
                    <a:srgbClr val="000000"/>
                  </a:solidFill>
                  <a:latin typeface="One Little Font"/>
                </a:rPr>
                <a:t> </a:t>
              </a:r>
              <a:r>
                <a:rPr lang="en-US" sz="2600" dirty="0" err="1">
                  <a:solidFill>
                    <a:srgbClr val="000000"/>
                  </a:solidFill>
                  <a:latin typeface="One Little Font"/>
                </a:rPr>
                <a:t>esaslarını</a:t>
              </a:r>
              <a:r>
                <a:rPr lang="en-US" sz="2600" dirty="0">
                  <a:solidFill>
                    <a:srgbClr val="000000"/>
                  </a:solidFill>
                  <a:latin typeface="One Little Font"/>
                </a:rPr>
                <a:t> </a:t>
              </a:r>
              <a:r>
                <a:rPr lang="en-US" sz="2600" dirty="0" err="1">
                  <a:solidFill>
                    <a:srgbClr val="000000"/>
                  </a:solidFill>
                  <a:latin typeface="One Little Font"/>
                </a:rPr>
                <a:t>içeren</a:t>
              </a:r>
              <a:r>
                <a:rPr lang="en-US" sz="2600" dirty="0">
                  <a:solidFill>
                    <a:srgbClr val="000000"/>
                  </a:solidFill>
                  <a:latin typeface="One Little Font"/>
                </a:rPr>
                <a:t> </a:t>
              </a:r>
              <a:r>
                <a:rPr lang="en-US" sz="2600" dirty="0" err="1">
                  <a:solidFill>
                    <a:srgbClr val="000000"/>
                  </a:solidFill>
                  <a:latin typeface="One Little Font"/>
                </a:rPr>
                <a:t>bir</a:t>
              </a:r>
              <a:r>
                <a:rPr lang="en-US" sz="2600" dirty="0">
                  <a:solidFill>
                    <a:srgbClr val="000000"/>
                  </a:solidFill>
                  <a:latin typeface="One Little Font"/>
                </a:rPr>
                <a:t> </a:t>
              </a:r>
              <a:r>
                <a:rPr lang="en-US" sz="2600" dirty="0" err="1">
                  <a:solidFill>
                    <a:srgbClr val="000000"/>
                  </a:solidFill>
                  <a:latin typeface="One Little Font"/>
                </a:rPr>
                <a:t>duadır.Duanın</a:t>
              </a:r>
              <a:r>
                <a:rPr lang="en-US" sz="2600" dirty="0">
                  <a:solidFill>
                    <a:srgbClr val="000000"/>
                  </a:solidFill>
                  <a:latin typeface="One Little Font"/>
                </a:rPr>
                <a:t> </a:t>
              </a:r>
              <a:r>
                <a:rPr lang="en-US" sz="2600" dirty="0" err="1">
                  <a:solidFill>
                    <a:srgbClr val="000000"/>
                  </a:solidFill>
                  <a:latin typeface="One Little Font"/>
                </a:rPr>
                <a:t>sonunda</a:t>
              </a:r>
              <a:r>
                <a:rPr lang="en-US" sz="2600" dirty="0">
                  <a:solidFill>
                    <a:srgbClr val="000000"/>
                  </a:solidFill>
                  <a:latin typeface="One Little Font"/>
                </a:rPr>
                <a:t> </a:t>
              </a:r>
              <a:r>
                <a:rPr lang="en-US" sz="2600" dirty="0" err="1">
                  <a:solidFill>
                    <a:srgbClr val="000000"/>
                  </a:solidFill>
                  <a:latin typeface="One Little Font"/>
                </a:rPr>
                <a:t>kelime-i</a:t>
              </a:r>
              <a:r>
                <a:rPr lang="en-US" sz="2600" dirty="0">
                  <a:solidFill>
                    <a:srgbClr val="000000"/>
                  </a:solidFill>
                  <a:latin typeface="One Little Font"/>
                </a:rPr>
                <a:t> </a:t>
              </a:r>
              <a:r>
                <a:rPr lang="en-US" sz="2600" dirty="0" err="1">
                  <a:solidFill>
                    <a:srgbClr val="000000"/>
                  </a:solidFill>
                  <a:latin typeface="One Little Font"/>
                </a:rPr>
                <a:t>şehadet</a:t>
              </a:r>
              <a:r>
                <a:rPr lang="en-US" sz="2600" dirty="0">
                  <a:solidFill>
                    <a:srgbClr val="000000"/>
                  </a:solidFill>
                  <a:latin typeface="One Little Font"/>
                </a:rPr>
                <a:t> </a:t>
              </a:r>
              <a:r>
                <a:rPr lang="en-US" sz="2600" dirty="0" err="1">
                  <a:solidFill>
                    <a:srgbClr val="000000"/>
                  </a:solidFill>
                  <a:latin typeface="One Little Font"/>
                </a:rPr>
                <a:t>ifadesi</a:t>
              </a:r>
              <a:r>
                <a:rPr lang="en-US" sz="2600" dirty="0">
                  <a:solidFill>
                    <a:srgbClr val="000000"/>
                  </a:solidFill>
                  <a:latin typeface="One Little Font"/>
                </a:rPr>
                <a:t> </a:t>
              </a:r>
              <a:r>
                <a:rPr lang="en-US" sz="2600" dirty="0" err="1">
                  <a:solidFill>
                    <a:srgbClr val="000000"/>
                  </a:solidFill>
                  <a:latin typeface="One Little Font"/>
                </a:rPr>
                <a:t>söylenir</a:t>
              </a:r>
              <a:r>
                <a:rPr lang="en-US" sz="2600" dirty="0">
                  <a:solidFill>
                    <a:srgbClr val="000000"/>
                  </a:solidFill>
                  <a:latin typeface="One Little Font"/>
                </a:rPr>
                <a:t>. </a:t>
              </a:r>
              <a:r>
                <a:rPr lang="en-US" sz="2600" dirty="0" err="1">
                  <a:solidFill>
                    <a:srgbClr val="000000"/>
                  </a:solidFill>
                  <a:latin typeface="One Little Font"/>
                </a:rPr>
                <a:t>Böylece</a:t>
              </a:r>
              <a:endParaRPr lang="en-US" sz="2600" dirty="0">
                <a:solidFill>
                  <a:srgbClr val="000000"/>
                </a:solidFill>
                <a:latin typeface="One Little Font"/>
              </a:endParaRPr>
            </a:p>
            <a:p>
              <a:pPr algn="ctr">
                <a:lnSpc>
                  <a:spcPts val="3640"/>
                </a:lnSpc>
              </a:pPr>
              <a:r>
                <a:rPr lang="en-US" sz="2600" dirty="0">
                  <a:solidFill>
                    <a:srgbClr val="000000"/>
                  </a:solidFill>
                  <a:latin typeface="One Little Font"/>
                </a:rPr>
                <a:t>dua </a:t>
              </a:r>
              <a:r>
                <a:rPr lang="en-US" sz="2600" dirty="0" err="1">
                  <a:solidFill>
                    <a:srgbClr val="000000"/>
                  </a:solidFill>
                  <a:latin typeface="One Little Font"/>
                </a:rPr>
                <a:t>tamamlanmış</a:t>
              </a:r>
              <a:r>
                <a:rPr lang="en-US" sz="2600" dirty="0">
                  <a:solidFill>
                    <a:srgbClr val="000000"/>
                  </a:solidFill>
                  <a:latin typeface="One Little Font"/>
                </a:rPr>
                <a:t> </a:t>
              </a:r>
              <a:r>
                <a:rPr lang="en-US" sz="2600" dirty="0" err="1">
                  <a:solidFill>
                    <a:srgbClr val="000000"/>
                  </a:solidFill>
                  <a:latin typeface="One Little Font"/>
                </a:rPr>
                <a:t>olur</a:t>
              </a:r>
              <a:r>
                <a:rPr lang="en-US" sz="2600" dirty="0">
                  <a:solidFill>
                    <a:srgbClr val="000000"/>
                  </a:solidFill>
                  <a:latin typeface="One Little Font"/>
                </a:rPr>
                <a:t>. Bu dua, </a:t>
              </a:r>
              <a:r>
                <a:rPr lang="en-US" sz="2600" dirty="0" err="1">
                  <a:solidFill>
                    <a:srgbClr val="000000"/>
                  </a:solidFill>
                  <a:latin typeface="One Little Font"/>
                </a:rPr>
                <a:t>iman</a:t>
              </a:r>
              <a:r>
                <a:rPr lang="en-US" sz="2600" dirty="0">
                  <a:solidFill>
                    <a:srgbClr val="000000"/>
                  </a:solidFill>
                  <a:latin typeface="One Little Font"/>
                </a:rPr>
                <a:t> </a:t>
              </a:r>
              <a:r>
                <a:rPr lang="en-US" sz="2600" dirty="0" err="1">
                  <a:solidFill>
                    <a:srgbClr val="000000"/>
                  </a:solidFill>
                  <a:latin typeface="One Little Font"/>
                </a:rPr>
                <a:t>esaslarının</a:t>
              </a:r>
              <a:r>
                <a:rPr lang="en-US" sz="2600" dirty="0">
                  <a:solidFill>
                    <a:srgbClr val="000000"/>
                  </a:solidFill>
                  <a:latin typeface="One Little Font"/>
                </a:rPr>
                <a:t> </a:t>
              </a:r>
              <a:r>
                <a:rPr lang="en-US" sz="2600" dirty="0" err="1">
                  <a:solidFill>
                    <a:srgbClr val="000000"/>
                  </a:solidFill>
                  <a:latin typeface="One Little Font"/>
                </a:rPr>
                <a:t>öğrenilmesine</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zihinde</a:t>
              </a:r>
              <a:r>
                <a:rPr lang="en-US" sz="2600" dirty="0">
                  <a:solidFill>
                    <a:srgbClr val="000000"/>
                  </a:solidFill>
                  <a:latin typeface="One Little Font"/>
                </a:rPr>
                <a:t> </a:t>
              </a:r>
              <a:r>
                <a:rPr lang="en-US" sz="2600" dirty="0" err="1">
                  <a:solidFill>
                    <a:srgbClr val="000000"/>
                  </a:solidFill>
                  <a:latin typeface="One Little Font"/>
                </a:rPr>
                <a:t>kalıcı</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hâle</a:t>
              </a:r>
              <a:r>
                <a:rPr lang="en-US" sz="2600" dirty="0">
                  <a:solidFill>
                    <a:srgbClr val="000000"/>
                  </a:solidFill>
                  <a:latin typeface="One Little Font"/>
                </a:rPr>
                <a:t> </a:t>
              </a:r>
              <a:r>
                <a:rPr lang="en-US" sz="2600" dirty="0" err="1">
                  <a:solidFill>
                    <a:srgbClr val="000000"/>
                  </a:solidFill>
                  <a:latin typeface="One Little Font"/>
                </a:rPr>
                <a:t>gelmesine</a:t>
              </a:r>
              <a:r>
                <a:rPr lang="en-US" sz="2600" dirty="0">
                  <a:solidFill>
                    <a:srgbClr val="000000"/>
                  </a:solidFill>
                  <a:latin typeface="One Little Font"/>
                </a:rPr>
                <a:t> </a:t>
              </a:r>
              <a:r>
                <a:rPr lang="en-US" sz="2600" dirty="0" err="1">
                  <a:solidFill>
                    <a:srgbClr val="000000"/>
                  </a:solidFill>
                  <a:latin typeface="One Little Font"/>
                </a:rPr>
                <a:t>katkı</a:t>
              </a:r>
              <a:r>
                <a:rPr lang="en-US" sz="2600" dirty="0">
                  <a:solidFill>
                    <a:srgbClr val="000000"/>
                  </a:solidFill>
                  <a:latin typeface="One Little Font"/>
                </a:rPr>
                <a:t> </a:t>
              </a:r>
              <a:r>
                <a:rPr lang="en-US" sz="2600" dirty="0" err="1">
                  <a:solidFill>
                    <a:srgbClr val="000000"/>
                  </a:solidFill>
                  <a:latin typeface="One Little Font"/>
                </a:rPr>
                <a:t>sağlar</a:t>
              </a:r>
              <a:r>
                <a:rPr lang="en-US" sz="2600" dirty="0">
                  <a:solidFill>
                    <a:srgbClr val="000000"/>
                  </a:solidFill>
                  <a:latin typeface="One Little Font"/>
                </a:rPr>
                <a:t>.</a:t>
              </a:r>
            </a:p>
          </p:txBody>
        </p:sp>
      </p:grpSp>
      <p:grpSp>
        <p:nvGrpSpPr>
          <p:cNvPr id="9" name="Group 9"/>
          <p:cNvGrpSpPr/>
          <p:nvPr/>
        </p:nvGrpSpPr>
        <p:grpSpPr>
          <a:xfrm>
            <a:off x="5114385" y="4758848"/>
            <a:ext cx="7355089" cy="5719176"/>
            <a:chOff x="-38377" y="-20010"/>
            <a:chExt cx="1895301" cy="1473750"/>
          </a:xfrm>
        </p:grpSpPr>
        <p:sp>
          <p:nvSpPr>
            <p:cNvPr id="10" name="Freeform 10"/>
            <p:cNvSpPr/>
            <p:nvPr/>
          </p:nvSpPr>
          <p:spPr>
            <a:xfrm>
              <a:off x="-38377" y="73764"/>
              <a:ext cx="1895301" cy="1379976"/>
            </a:xfrm>
            <a:custGeom>
              <a:avLst/>
              <a:gdLst/>
              <a:ahLst/>
              <a:cxnLst/>
              <a:rect l="l" t="t" r="r" b="b"/>
              <a:pathLst>
                <a:path w="1895301" h="1379976">
                  <a:moveTo>
                    <a:pt x="1895301" y="689988"/>
                  </a:moveTo>
                  <a:lnTo>
                    <a:pt x="1692101" y="1379976"/>
                  </a:lnTo>
                  <a:lnTo>
                    <a:pt x="203200" y="1379976"/>
                  </a:lnTo>
                  <a:lnTo>
                    <a:pt x="0" y="689988"/>
                  </a:lnTo>
                  <a:lnTo>
                    <a:pt x="203200" y="0"/>
                  </a:lnTo>
                  <a:lnTo>
                    <a:pt x="1692101" y="0"/>
                  </a:lnTo>
                  <a:lnTo>
                    <a:pt x="1895301" y="689988"/>
                  </a:lnTo>
                  <a:close/>
                </a:path>
              </a:pathLst>
            </a:custGeom>
            <a:solidFill>
              <a:srgbClr val="F95860"/>
            </a:solidFill>
          </p:spPr>
          <p:txBody>
            <a:bodyPr/>
            <a:lstStyle/>
            <a:p>
              <a:endParaRPr lang="tr-TR"/>
            </a:p>
          </p:txBody>
        </p:sp>
        <p:sp>
          <p:nvSpPr>
            <p:cNvPr id="11" name="TextBox 11"/>
            <p:cNvSpPr txBox="1"/>
            <p:nvPr/>
          </p:nvSpPr>
          <p:spPr>
            <a:xfrm>
              <a:off x="65593" y="-20010"/>
              <a:ext cx="1742624" cy="755650"/>
            </a:xfrm>
            <a:prstGeom prst="rect">
              <a:avLst/>
            </a:prstGeom>
          </p:spPr>
          <p:txBody>
            <a:bodyPr lIns="50800" tIns="50800" rIns="50800" bIns="50800" rtlCol="0" anchor="ctr"/>
            <a:lstStyle/>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endParaRPr lang="tr-TR" sz="2600" dirty="0">
                <a:solidFill>
                  <a:srgbClr val="000000"/>
                </a:solidFill>
                <a:latin typeface="One Little Font"/>
              </a:endParaRPr>
            </a:p>
            <a:p>
              <a:pPr algn="ctr">
                <a:lnSpc>
                  <a:spcPts val="3640"/>
                </a:lnSpc>
              </a:pPr>
              <a:r>
                <a:rPr lang="en-US" sz="2600" dirty="0">
                  <a:solidFill>
                    <a:srgbClr val="000000"/>
                  </a:solidFill>
                  <a:latin typeface="One Little Font"/>
                </a:rPr>
                <a:t>OKUNUŞU </a:t>
              </a:r>
            </a:p>
            <a:p>
              <a:pPr algn="ctr">
                <a:lnSpc>
                  <a:spcPts val="3640"/>
                </a:lnSpc>
              </a:pPr>
              <a:r>
                <a:rPr lang="en-US" sz="2600" dirty="0" err="1">
                  <a:solidFill>
                    <a:srgbClr val="000000"/>
                  </a:solidFill>
                  <a:latin typeface="One Little Font"/>
                </a:rPr>
                <a:t>Âmentü</a:t>
              </a:r>
              <a:r>
                <a:rPr lang="en-US" sz="2600" dirty="0">
                  <a:solidFill>
                    <a:srgbClr val="000000"/>
                  </a:solidFill>
                  <a:latin typeface="One Little Font"/>
                </a:rPr>
                <a:t> </a:t>
              </a:r>
              <a:r>
                <a:rPr lang="en-US" sz="2600" dirty="0" err="1">
                  <a:solidFill>
                    <a:srgbClr val="000000"/>
                  </a:solidFill>
                  <a:latin typeface="One Little Font"/>
                </a:rPr>
                <a:t>billâhi</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melâiketihî</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kütübihî</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rusulihî</a:t>
              </a:r>
              <a:endParaRPr lang="en-US" sz="2600" dirty="0">
                <a:solidFill>
                  <a:srgbClr val="000000"/>
                </a:solidFill>
                <a:latin typeface="One Little Font"/>
              </a:endParaRPr>
            </a:p>
            <a:p>
              <a:pPr algn="ctr">
                <a:lnSpc>
                  <a:spcPts val="3640"/>
                </a:lnSpc>
              </a:pPr>
              <a:r>
                <a:rPr lang="en-US" sz="2600" dirty="0">
                  <a:solidFill>
                    <a:srgbClr val="000000"/>
                  </a:solidFill>
                  <a:latin typeface="One Little Font"/>
                </a:rPr>
                <a:t>ve’l-</a:t>
              </a:r>
              <a:r>
                <a:rPr lang="en-US" sz="2600" dirty="0" err="1">
                  <a:solidFill>
                    <a:srgbClr val="000000"/>
                  </a:solidFill>
                  <a:latin typeface="One Little Font"/>
                </a:rPr>
                <a:t>yevmil</a:t>
              </a:r>
              <a:r>
                <a:rPr lang="en-US" sz="2600" dirty="0">
                  <a:solidFill>
                    <a:srgbClr val="000000"/>
                  </a:solidFill>
                  <a:latin typeface="One Little Font"/>
                </a:rPr>
                <a:t> </a:t>
              </a:r>
              <a:r>
                <a:rPr lang="en-US" sz="2600" dirty="0" err="1">
                  <a:solidFill>
                    <a:srgbClr val="000000"/>
                  </a:solidFill>
                  <a:latin typeface="One Little Font"/>
                </a:rPr>
                <a:t>âhiri</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bi’l-kaderi</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hayrihî</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şerrihî</a:t>
              </a:r>
              <a:r>
                <a:rPr lang="en-US" sz="2600" dirty="0">
                  <a:solidFill>
                    <a:srgbClr val="000000"/>
                  </a:solidFill>
                  <a:latin typeface="One Little Font"/>
                </a:rPr>
                <a:t> </a:t>
              </a:r>
              <a:r>
                <a:rPr lang="en-US" sz="2600" dirty="0" err="1">
                  <a:solidFill>
                    <a:srgbClr val="000000"/>
                  </a:solidFill>
                  <a:latin typeface="One Little Font"/>
                </a:rPr>
                <a:t>minallâhi</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teâlâ</a:t>
              </a:r>
              <a:r>
                <a:rPr lang="en-US" sz="2600" dirty="0">
                  <a:solidFill>
                    <a:srgbClr val="000000"/>
                  </a:solidFill>
                  <a:latin typeface="One Little Font"/>
                </a:rPr>
                <a:t> ve’l-</a:t>
              </a:r>
              <a:r>
                <a:rPr lang="en-US" sz="2600" dirty="0" err="1">
                  <a:solidFill>
                    <a:srgbClr val="000000"/>
                  </a:solidFill>
                  <a:latin typeface="One Little Font"/>
                </a:rPr>
                <a:t>ba’sü</a:t>
              </a:r>
              <a:r>
                <a:rPr lang="en-US" sz="2600" dirty="0">
                  <a:solidFill>
                    <a:srgbClr val="000000"/>
                  </a:solidFill>
                  <a:latin typeface="One Little Font"/>
                </a:rPr>
                <a:t> </a:t>
              </a:r>
              <a:r>
                <a:rPr lang="en-US" sz="2600" dirty="0" err="1">
                  <a:solidFill>
                    <a:srgbClr val="000000"/>
                  </a:solidFill>
                  <a:latin typeface="One Little Font"/>
                </a:rPr>
                <a:t>ba’del-mevti</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hakkun</a:t>
              </a:r>
              <a:r>
                <a:rPr lang="en-US" sz="2600" dirty="0">
                  <a:solidFill>
                    <a:srgbClr val="000000"/>
                  </a:solidFill>
                  <a:latin typeface="One Little Font"/>
                </a:rPr>
                <a:t>.</a:t>
              </a:r>
            </a:p>
            <a:p>
              <a:pPr algn="ctr">
                <a:lnSpc>
                  <a:spcPts val="3640"/>
                </a:lnSpc>
              </a:pPr>
              <a:r>
                <a:rPr lang="en-US" sz="2600" dirty="0" err="1">
                  <a:solidFill>
                    <a:srgbClr val="000000"/>
                  </a:solidFill>
                  <a:latin typeface="One Little Font"/>
                </a:rPr>
                <a:t>Eşhedü</a:t>
              </a:r>
              <a:r>
                <a:rPr lang="en-US" sz="2600" dirty="0">
                  <a:solidFill>
                    <a:srgbClr val="000000"/>
                  </a:solidFill>
                  <a:latin typeface="One Little Font"/>
                </a:rPr>
                <a:t> </a:t>
              </a:r>
              <a:r>
                <a:rPr lang="en-US" sz="2600" dirty="0" err="1">
                  <a:solidFill>
                    <a:srgbClr val="000000"/>
                  </a:solidFill>
                  <a:latin typeface="One Little Font"/>
                </a:rPr>
                <a:t>en</a:t>
              </a:r>
              <a:r>
                <a:rPr lang="en-US" sz="2600" dirty="0">
                  <a:solidFill>
                    <a:srgbClr val="000000"/>
                  </a:solidFill>
                  <a:latin typeface="One Little Font"/>
                </a:rPr>
                <a:t> </a:t>
              </a:r>
              <a:r>
                <a:rPr lang="en-US" sz="2600" dirty="0" err="1">
                  <a:solidFill>
                    <a:srgbClr val="000000"/>
                  </a:solidFill>
                  <a:latin typeface="One Little Font"/>
                </a:rPr>
                <a:t>lâ</a:t>
              </a:r>
              <a:r>
                <a:rPr lang="en-US" sz="2600" dirty="0">
                  <a:solidFill>
                    <a:srgbClr val="000000"/>
                  </a:solidFill>
                  <a:latin typeface="One Little Font"/>
                </a:rPr>
                <a:t> </a:t>
              </a:r>
              <a:r>
                <a:rPr lang="en-US" sz="2600" dirty="0" err="1">
                  <a:solidFill>
                    <a:srgbClr val="000000"/>
                  </a:solidFill>
                  <a:latin typeface="One Little Font"/>
                </a:rPr>
                <a:t>ilâhe</a:t>
              </a:r>
              <a:r>
                <a:rPr lang="en-US" sz="2600" dirty="0">
                  <a:solidFill>
                    <a:srgbClr val="000000"/>
                  </a:solidFill>
                  <a:latin typeface="One Little Font"/>
                </a:rPr>
                <a:t> </a:t>
              </a:r>
              <a:r>
                <a:rPr lang="en-US" sz="2600" dirty="0" err="1">
                  <a:solidFill>
                    <a:srgbClr val="000000"/>
                  </a:solidFill>
                  <a:latin typeface="One Little Font"/>
                </a:rPr>
                <a:t>illallah</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eşhedü</a:t>
              </a:r>
              <a:r>
                <a:rPr lang="en-US" sz="2600" dirty="0">
                  <a:solidFill>
                    <a:srgbClr val="000000"/>
                  </a:solidFill>
                  <a:latin typeface="One Little Font"/>
                </a:rPr>
                <a:t> </a:t>
              </a:r>
              <a:r>
                <a:rPr lang="en-US" sz="2600" dirty="0" err="1">
                  <a:solidFill>
                    <a:srgbClr val="000000"/>
                  </a:solidFill>
                  <a:latin typeface="One Little Font"/>
                </a:rPr>
                <a:t>enne</a:t>
              </a:r>
              <a:r>
                <a:rPr lang="en-US" sz="2600" dirty="0">
                  <a:solidFill>
                    <a:srgbClr val="000000"/>
                  </a:solidFill>
                  <a:latin typeface="One Little Font"/>
                </a:rPr>
                <a:t> </a:t>
              </a:r>
              <a:r>
                <a:rPr lang="en-US" sz="2600" dirty="0" err="1">
                  <a:solidFill>
                    <a:srgbClr val="000000"/>
                  </a:solidFill>
                  <a:latin typeface="One Little Font"/>
                </a:rPr>
                <a:t>Muhammeden</a:t>
              </a:r>
              <a:endParaRPr lang="en-US" sz="2600" dirty="0">
                <a:solidFill>
                  <a:srgbClr val="000000"/>
                </a:solidFill>
                <a:latin typeface="One Little Font"/>
              </a:endParaRPr>
            </a:p>
            <a:p>
              <a:pPr algn="ctr">
                <a:lnSpc>
                  <a:spcPts val="3640"/>
                </a:lnSpc>
              </a:pPr>
              <a:r>
                <a:rPr lang="en-US" sz="2600" dirty="0" err="1">
                  <a:solidFill>
                    <a:srgbClr val="000000"/>
                  </a:solidFill>
                  <a:latin typeface="One Little Font"/>
                </a:rPr>
                <a:t>abdühû</a:t>
              </a:r>
              <a:r>
                <a:rPr lang="en-US" sz="2600" dirty="0">
                  <a:solidFill>
                    <a:srgbClr val="000000"/>
                  </a:solidFill>
                  <a:latin typeface="One Little Font"/>
                </a:rPr>
                <a:t> </a:t>
              </a:r>
              <a:r>
                <a:rPr lang="en-US" sz="2600" dirty="0" err="1">
                  <a:solidFill>
                    <a:srgbClr val="000000"/>
                  </a:solidFill>
                  <a:latin typeface="One Little Font"/>
                </a:rPr>
                <a:t>ve</a:t>
              </a:r>
              <a:r>
                <a:rPr lang="en-US" sz="2600" dirty="0">
                  <a:solidFill>
                    <a:srgbClr val="000000"/>
                  </a:solidFill>
                  <a:latin typeface="One Little Font"/>
                </a:rPr>
                <a:t> </a:t>
              </a:r>
              <a:r>
                <a:rPr lang="en-US" sz="2600" dirty="0" err="1">
                  <a:solidFill>
                    <a:srgbClr val="000000"/>
                  </a:solidFill>
                  <a:latin typeface="One Little Font"/>
                </a:rPr>
                <a:t>resûlüh</a:t>
              </a:r>
              <a:endParaRPr lang="en-US" sz="2600" dirty="0">
                <a:solidFill>
                  <a:srgbClr val="000000"/>
                </a:solidFill>
                <a:latin typeface="One Little Font"/>
              </a:endParaRPr>
            </a:p>
          </p:txBody>
        </p:sp>
      </p:grpSp>
      <p:grpSp>
        <p:nvGrpSpPr>
          <p:cNvPr id="12" name="Group 12"/>
          <p:cNvGrpSpPr/>
          <p:nvPr/>
        </p:nvGrpSpPr>
        <p:grpSpPr>
          <a:xfrm>
            <a:off x="12427774" y="3065030"/>
            <a:ext cx="5860226" cy="4481342"/>
            <a:chOff x="0" y="0"/>
            <a:chExt cx="1668910" cy="1276223"/>
          </a:xfrm>
        </p:grpSpPr>
        <p:sp>
          <p:nvSpPr>
            <p:cNvPr id="13" name="Freeform 13"/>
            <p:cNvSpPr/>
            <p:nvPr/>
          </p:nvSpPr>
          <p:spPr>
            <a:xfrm>
              <a:off x="0" y="0"/>
              <a:ext cx="1668910" cy="1276223"/>
            </a:xfrm>
            <a:custGeom>
              <a:avLst/>
              <a:gdLst/>
              <a:ahLst/>
              <a:cxnLst/>
              <a:rect l="l" t="t" r="r" b="b"/>
              <a:pathLst>
                <a:path w="1668910" h="1276223">
                  <a:moveTo>
                    <a:pt x="1668910" y="638112"/>
                  </a:moveTo>
                  <a:lnTo>
                    <a:pt x="1465710" y="1276223"/>
                  </a:lnTo>
                  <a:lnTo>
                    <a:pt x="203200" y="1276223"/>
                  </a:lnTo>
                  <a:lnTo>
                    <a:pt x="0" y="638112"/>
                  </a:lnTo>
                  <a:lnTo>
                    <a:pt x="203200" y="0"/>
                  </a:lnTo>
                  <a:lnTo>
                    <a:pt x="1465710" y="0"/>
                  </a:lnTo>
                  <a:lnTo>
                    <a:pt x="1668910" y="638112"/>
                  </a:lnTo>
                  <a:close/>
                </a:path>
              </a:pathLst>
            </a:custGeom>
            <a:solidFill>
              <a:srgbClr val="77CED9"/>
            </a:solidFill>
          </p:spPr>
          <p:txBody>
            <a:bodyPr/>
            <a:lstStyle/>
            <a:p>
              <a:endParaRPr lang="tr-TR"/>
            </a:p>
          </p:txBody>
        </p:sp>
        <p:sp>
          <p:nvSpPr>
            <p:cNvPr id="14" name="TextBox 14"/>
            <p:cNvSpPr txBox="1"/>
            <p:nvPr/>
          </p:nvSpPr>
          <p:spPr>
            <a:xfrm>
              <a:off x="110595" y="291420"/>
              <a:ext cx="1456812" cy="755650"/>
            </a:xfrm>
            <a:prstGeom prst="rect">
              <a:avLst/>
            </a:prstGeom>
          </p:spPr>
          <p:txBody>
            <a:bodyPr lIns="50800" tIns="50800" rIns="50800" bIns="50800" rtlCol="0" anchor="ctr"/>
            <a:lstStyle/>
            <a:p>
              <a:pPr algn="ctr">
                <a:lnSpc>
                  <a:spcPts val="3640"/>
                </a:lnSpc>
              </a:pPr>
              <a:r>
                <a:rPr lang="en-US" sz="2600" dirty="0">
                  <a:solidFill>
                    <a:srgbClr val="000000"/>
                  </a:solidFill>
                  <a:latin typeface="One Little Font Bold"/>
                </a:rPr>
                <a:t>Ben </a:t>
              </a:r>
              <a:r>
                <a:rPr lang="en-US" sz="2600" dirty="0" err="1">
                  <a:solidFill>
                    <a:srgbClr val="000000"/>
                  </a:solidFill>
                  <a:latin typeface="One Little Font Bold"/>
                </a:rPr>
                <a:t>Allah’a</a:t>
              </a:r>
              <a:r>
                <a:rPr lang="en-US" sz="2600" dirty="0">
                  <a:solidFill>
                    <a:srgbClr val="000000"/>
                  </a:solidFill>
                  <a:latin typeface="One Little Font Bold"/>
                </a:rPr>
                <a:t>, </a:t>
              </a:r>
              <a:r>
                <a:rPr lang="en-US" sz="2600" dirty="0" err="1">
                  <a:solidFill>
                    <a:srgbClr val="000000"/>
                  </a:solidFill>
                  <a:latin typeface="One Little Font Bold"/>
                </a:rPr>
                <a:t>meleklerine</a:t>
              </a:r>
              <a:r>
                <a:rPr lang="en-US" sz="2600" dirty="0">
                  <a:solidFill>
                    <a:srgbClr val="000000"/>
                  </a:solidFill>
                  <a:latin typeface="One Little Font Bold"/>
                </a:rPr>
                <a:t>, </a:t>
              </a:r>
              <a:r>
                <a:rPr lang="en-US" sz="2600" dirty="0" err="1">
                  <a:solidFill>
                    <a:srgbClr val="000000"/>
                  </a:solidFill>
                  <a:latin typeface="One Little Font Bold"/>
                </a:rPr>
                <a:t>kitaplarına</a:t>
              </a:r>
              <a:r>
                <a:rPr lang="en-US" sz="2600" dirty="0">
                  <a:solidFill>
                    <a:srgbClr val="000000"/>
                  </a:solidFill>
                  <a:latin typeface="One Little Font Bold"/>
                </a:rPr>
                <a:t>,</a:t>
              </a:r>
            </a:p>
            <a:p>
              <a:pPr algn="ctr">
                <a:lnSpc>
                  <a:spcPts val="3640"/>
                </a:lnSpc>
              </a:pPr>
              <a:r>
                <a:rPr lang="en-US" sz="2600" dirty="0" err="1">
                  <a:solidFill>
                    <a:srgbClr val="000000"/>
                  </a:solidFill>
                  <a:latin typeface="One Little Font Bold"/>
                </a:rPr>
                <a:t>peygamberlerine</a:t>
              </a:r>
              <a:r>
                <a:rPr lang="en-US" sz="2600" dirty="0">
                  <a:solidFill>
                    <a:srgbClr val="000000"/>
                  </a:solidFill>
                  <a:latin typeface="One Little Font Bold"/>
                </a:rPr>
                <a:t>, </a:t>
              </a:r>
              <a:r>
                <a:rPr lang="en-US" sz="2600" dirty="0" err="1">
                  <a:solidFill>
                    <a:srgbClr val="000000"/>
                  </a:solidFill>
                  <a:latin typeface="One Little Font Bold"/>
                </a:rPr>
                <a:t>ahiret</a:t>
              </a:r>
              <a:endParaRPr lang="en-US" sz="2600" dirty="0">
                <a:solidFill>
                  <a:srgbClr val="000000"/>
                </a:solidFill>
                <a:latin typeface="One Little Font Bold"/>
              </a:endParaRPr>
            </a:p>
            <a:p>
              <a:pPr algn="ctr">
                <a:lnSpc>
                  <a:spcPts val="3640"/>
                </a:lnSpc>
              </a:pPr>
              <a:r>
                <a:rPr lang="en-US" sz="2600" dirty="0" err="1">
                  <a:solidFill>
                    <a:srgbClr val="000000"/>
                  </a:solidFill>
                  <a:latin typeface="One Little Font Bold"/>
                </a:rPr>
                <a:t>gününe</a:t>
              </a:r>
              <a:r>
                <a:rPr lang="en-US" sz="2600" dirty="0">
                  <a:solidFill>
                    <a:srgbClr val="000000"/>
                  </a:solidFill>
                  <a:latin typeface="One Little Font Bold"/>
                </a:rPr>
                <a:t>, </a:t>
              </a:r>
              <a:r>
                <a:rPr lang="en-US" sz="2600" dirty="0" err="1">
                  <a:solidFill>
                    <a:srgbClr val="000000"/>
                  </a:solidFill>
                  <a:latin typeface="One Little Font Bold"/>
                </a:rPr>
                <a:t>kadere</a:t>
              </a:r>
              <a:r>
                <a:rPr lang="en-US" sz="2600" dirty="0">
                  <a:solidFill>
                    <a:srgbClr val="000000"/>
                  </a:solidFill>
                  <a:latin typeface="One Little Font Bold"/>
                </a:rPr>
                <a:t>; </a:t>
              </a:r>
              <a:r>
                <a:rPr lang="en-US" sz="2600" dirty="0" err="1">
                  <a:solidFill>
                    <a:srgbClr val="000000"/>
                  </a:solidFill>
                  <a:latin typeface="One Little Font Bold"/>
                </a:rPr>
                <a:t>hayır</a:t>
              </a:r>
              <a:r>
                <a:rPr lang="en-US" sz="2600" dirty="0">
                  <a:solidFill>
                    <a:srgbClr val="000000"/>
                  </a:solidFill>
                  <a:latin typeface="One Little Font Bold"/>
                </a:rPr>
                <a:t> </a:t>
              </a:r>
              <a:r>
                <a:rPr lang="en-US" sz="2600" dirty="0" err="1">
                  <a:solidFill>
                    <a:srgbClr val="000000"/>
                  </a:solidFill>
                  <a:latin typeface="One Little Font Bold"/>
                </a:rPr>
                <a:t>ve</a:t>
              </a:r>
              <a:r>
                <a:rPr lang="en-US" sz="2600" dirty="0">
                  <a:solidFill>
                    <a:srgbClr val="000000"/>
                  </a:solidFill>
                  <a:latin typeface="One Little Font Bold"/>
                </a:rPr>
                <a:t> </a:t>
              </a:r>
              <a:r>
                <a:rPr lang="en-US" sz="2600" dirty="0" err="1">
                  <a:solidFill>
                    <a:srgbClr val="000000"/>
                  </a:solidFill>
                  <a:latin typeface="One Little Font Bold"/>
                </a:rPr>
                <a:t>şerrin</a:t>
              </a:r>
              <a:endParaRPr lang="en-US" sz="2600" dirty="0">
                <a:solidFill>
                  <a:srgbClr val="000000"/>
                </a:solidFill>
                <a:latin typeface="One Little Font Bold"/>
              </a:endParaRPr>
            </a:p>
            <a:p>
              <a:pPr algn="ctr">
                <a:lnSpc>
                  <a:spcPts val="3640"/>
                </a:lnSpc>
              </a:pPr>
              <a:r>
                <a:rPr lang="en-US" sz="2600" dirty="0" err="1">
                  <a:solidFill>
                    <a:srgbClr val="000000"/>
                  </a:solidFill>
                  <a:latin typeface="One Little Font Bold"/>
                </a:rPr>
                <a:t>Allah’tan</a:t>
              </a:r>
              <a:r>
                <a:rPr lang="en-US" sz="2600" dirty="0">
                  <a:solidFill>
                    <a:srgbClr val="000000"/>
                  </a:solidFill>
                  <a:latin typeface="One Little Font Bold"/>
                </a:rPr>
                <a:t> </a:t>
              </a:r>
              <a:r>
                <a:rPr lang="en-US" sz="2600" dirty="0" err="1">
                  <a:solidFill>
                    <a:srgbClr val="000000"/>
                  </a:solidFill>
                  <a:latin typeface="One Little Font Bold"/>
                </a:rPr>
                <a:t>olduğuna</a:t>
              </a:r>
              <a:r>
                <a:rPr lang="en-US" sz="2600" dirty="0">
                  <a:solidFill>
                    <a:srgbClr val="000000"/>
                  </a:solidFill>
                  <a:latin typeface="One Little Font Bold"/>
                </a:rPr>
                <a:t> </a:t>
              </a:r>
              <a:r>
                <a:rPr lang="en-US" sz="2600" dirty="0" err="1">
                  <a:solidFill>
                    <a:srgbClr val="000000"/>
                  </a:solidFill>
                  <a:latin typeface="One Little Font Bold"/>
                </a:rPr>
                <a:t>inandım</a:t>
              </a:r>
              <a:r>
                <a:rPr lang="en-US" sz="2600" dirty="0">
                  <a:solidFill>
                    <a:srgbClr val="000000"/>
                  </a:solidFill>
                  <a:latin typeface="One Little Font Bold"/>
                </a:rPr>
                <a:t>. </a:t>
              </a:r>
              <a:r>
                <a:rPr lang="en-US" sz="2600" dirty="0" err="1">
                  <a:solidFill>
                    <a:srgbClr val="000000"/>
                  </a:solidFill>
                  <a:latin typeface="One Little Font Bold"/>
                </a:rPr>
                <a:t>Öldükten</a:t>
              </a:r>
              <a:endParaRPr lang="en-US" sz="2600" dirty="0">
                <a:solidFill>
                  <a:srgbClr val="000000"/>
                </a:solidFill>
                <a:latin typeface="One Little Font Bold"/>
              </a:endParaRPr>
            </a:p>
            <a:p>
              <a:pPr algn="ctr">
                <a:lnSpc>
                  <a:spcPts val="3640"/>
                </a:lnSpc>
              </a:pPr>
              <a:r>
                <a:rPr lang="en-US" sz="2600" dirty="0" err="1">
                  <a:solidFill>
                    <a:srgbClr val="000000"/>
                  </a:solidFill>
                  <a:latin typeface="One Little Font Bold"/>
                </a:rPr>
                <a:t>sonra</a:t>
              </a:r>
              <a:r>
                <a:rPr lang="en-US" sz="2600" dirty="0">
                  <a:solidFill>
                    <a:srgbClr val="000000"/>
                  </a:solidFill>
                  <a:latin typeface="One Little Font Bold"/>
                </a:rPr>
                <a:t> </a:t>
              </a:r>
              <a:r>
                <a:rPr lang="en-US" sz="2600" dirty="0" err="1">
                  <a:solidFill>
                    <a:srgbClr val="000000"/>
                  </a:solidFill>
                  <a:latin typeface="One Little Font Bold"/>
                </a:rPr>
                <a:t>dirilmek</a:t>
              </a:r>
              <a:r>
                <a:rPr lang="en-US" sz="2600" dirty="0">
                  <a:solidFill>
                    <a:srgbClr val="000000"/>
                  </a:solidFill>
                  <a:latin typeface="One Little Font Bold"/>
                </a:rPr>
                <a:t> de </a:t>
              </a:r>
              <a:r>
                <a:rPr lang="en-US" sz="2600" dirty="0" err="1">
                  <a:solidFill>
                    <a:srgbClr val="000000"/>
                  </a:solidFill>
                  <a:latin typeface="One Little Font Bold"/>
                </a:rPr>
                <a:t>haktır</a:t>
              </a:r>
              <a:r>
                <a:rPr lang="en-US" sz="2600" dirty="0">
                  <a:solidFill>
                    <a:srgbClr val="000000"/>
                  </a:solidFill>
                  <a:latin typeface="One Little Font Bold"/>
                </a:rPr>
                <a:t>.</a:t>
              </a:r>
            </a:p>
            <a:p>
              <a:pPr algn="ctr">
                <a:lnSpc>
                  <a:spcPts val="3640"/>
                </a:lnSpc>
              </a:pPr>
              <a:r>
                <a:rPr lang="en-US" sz="2600" dirty="0">
                  <a:solidFill>
                    <a:srgbClr val="000000"/>
                  </a:solidFill>
                  <a:latin typeface="One Little Font Bold"/>
                </a:rPr>
                <a:t>Ben </a:t>
              </a:r>
              <a:r>
                <a:rPr lang="en-US" sz="2600" dirty="0" err="1">
                  <a:solidFill>
                    <a:srgbClr val="000000"/>
                  </a:solidFill>
                  <a:latin typeface="One Little Font Bold"/>
                </a:rPr>
                <a:t>şehadet</a:t>
              </a:r>
              <a:r>
                <a:rPr lang="en-US" sz="2600" dirty="0">
                  <a:solidFill>
                    <a:srgbClr val="000000"/>
                  </a:solidFill>
                  <a:latin typeface="One Little Font Bold"/>
                </a:rPr>
                <a:t> </a:t>
              </a:r>
              <a:r>
                <a:rPr lang="en-US" sz="2600" dirty="0" err="1">
                  <a:solidFill>
                    <a:srgbClr val="000000"/>
                  </a:solidFill>
                  <a:latin typeface="One Little Font Bold"/>
                </a:rPr>
                <a:t>ederim</a:t>
              </a:r>
              <a:r>
                <a:rPr lang="en-US" sz="2600" dirty="0">
                  <a:solidFill>
                    <a:srgbClr val="000000"/>
                  </a:solidFill>
                  <a:latin typeface="One Little Font Bold"/>
                </a:rPr>
                <a:t> ki </a:t>
              </a:r>
              <a:r>
                <a:rPr lang="en-US" sz="2600" dirty="0" err="1">
                  <a:solidFill>
                    <a:srgbClr val="000000"/>
                  </a:solidFill>
                  <a:latin typeface="One Little Font Bold"/>
                </a:rPr>
                <a:t>Allah’tan</a:t>
              </a:r>
              <a:endParaRPr lang="en-US" sz="2600" dirty="0">
                <a:solidFill>
                  <a:srgbClr val="000000"/>
                </a:solidFill>
                <a:latin typeface="One Little Font Bold"/>
              </a:endParaRPr>
            </a:p>
            <a:p>
              <a:pPr algn="ctr">
                <a:lnSpc>
                  <a:spcPts val="3640"/>
                </a:lnSpc>
              </a:pPr>
              <a:r>
                <a:rPr lang="en-US" sz="2600" dirty="0" err="1">
                  <a:solidFill>
                    <a:srgbClr val="000000"/>
                  </a:solidFill>
                  <a:latin typeface="One Little Font Bold"/>
                </a:rPr>
                <a:t>başka</a:t>
              </a:r>
              <a:r>
                <a:rPr lang="en-US" sz="2600" dirty="0">
                  <a:solidFill>
                    <a:srgbClr val="000000"/>
                  </a:solidFill>
                  <a:latin typeface="One Little Font Bold"/>
                </a:rPr>
                <a:t> </a:t>
              </a:r>
              <a:r>
                <a:rPr lang="en-US" sz="2600" dirty="0" err="1">
                  <a:solidFill>
                    <a:srgbClr val="000000"/>
                  </a:solidFill>
                  <a:latin typeface="One Little Font Bold"/>
                </a:rPr>
                <a:t>ilah</a:t>
              </a:r>
              <a:r>
                <a:rPr lang="en-US" sz="2600" dirty="0">
                  <a:solidFill>
                    <a:srgbClr val="000000"/>
                  </a:solidFill>
                  <a:latin typeface="One Little Font Bold"/>
                </a:rPr>
                <a:t> </a:t>
              </a:r>
              <a:r>
                <a:rPr lang="en-US" sz="2600" dirty="0" err="1">
                  <a:solidFill>
                    <a:srgbClr val="000000"/>
                  </a:solidFill>
                  <a:latin typeface="One Little Font Bold"/>
                </a:rPr>
                <a:t>yoktur</a:t>
              </a:r>
              <a:r>
                <a:rPr lang="en-US" sz="2600" dirty="0">
                  <a:solidFill>
                    <a:srgbClr val="000000"/>
                  </a:solidFill>
                  <a:latin typeface="One Little Font Bold"/>
                </a:rPr>
                <a:t>. Ve </a:t>
              </a:r>
              <a:r>
                <a:rPr lang="en-US" sz="2600" dirty="0" err="1">
                  <a:solidFill>
                    <a:srgbClr val="000000"/>
                  </a:solidFill>
                  <a:latin typeface="One Little Font Bold"/>
                </a:rPr>
                <a:t>yine</a:t>
              </a:r>
              <a:r>
                <a:rPr lang="en-US" sz="2600" dirty="0">
                  <a:solidFill>
                    <a:srgbClr val="000000"/>
                  </a:solidFill>
                  <a:latin typeface="One Little Font Bold"/>
                </a:rPr>
                <a:t> </a:t>
              </a:r>
              <a:r>
                <a:rPr lang="en-US" sz="2600" dirty="0" err="1">
                  <a:solidFill>
                    <a:srgbClr val="000000"/>
                  </a:solidFill>
                  <a:latin typeface="One Little Font Bold"/>
                </a:rPr>
                <a:t>şehadet</a:t>
              </a:r>
              <a:endParaRPr lang="en-US" sz="2600" dirty="0">
                <a:solidFill>
                  <a:srgbClr val="000000"/>
                </a:solidFill>
                <a:latin typeface="One Little Font Bold"/>
              </a:endParaRPr>
            </a:p>
            <a:p>
              <a:pPr algn="ctr">
                <a:lnSpc>
                  <a:spcPts val="3640"/>
                </a:lnSpc>
              </a:pPr>
              <a:r>
                <a:rPr lang="en-US" sz="2600" dirty="0" err="1">
                  <a:solidFill>
                    <a:srgbClr val="000000"/>
                  </a:solidFill>
                  <a:latin typeface="One Little Font Bold"/>
                </a:rPr>
                <a:t>ederim</a:t>
              </a:r>
              <a:r>
                <a:rPr lang="en-US" sz="2600" dirty="0">
                  <a:solidFill>
                    <a:srgbClr val="000000"/>
                  </a:solidFill>
                  <a:latin typeface="One Little Font Bold"/>
                </a:rPr>
                <a:t> ki Muhammed (</a:t>
              </a:r>
              <a:r>
                <a:rPr lang="en-US" sz="2600" dirty="0" err="1">
                  <a:solidFill>
                    <a:srgbClr val="000000"/>
                  </a:solidFill>
                  <a:latin typeface="One Little Font Bold"/>
                </a:rPr>
                <a:t>s.a.v</a:t>
              </a:r>
              <a:r>
                <a:rPr lang="en-US" sz="2600" dirty="0">
                  <a:solidFill>
                    <a:srgbClr val="000000"/>
                  </a:solidFill>
                  <a:latin typeface="One Little Font Bold"/>
                </a:rPr>
                <a:t>.)</a:t>
              </a:r>
            </a:p>
            <a:p>
              <a:pPr algn="ctr">
                <a:lnSpc>
                  <a:spcPts val="3640"/>
                </a:lnSpc>
              </a:pPr>
              <a:r>
                <a:rPr lang="en-US" sz="2600" dirty="0" err="1">
                  <a:solidFill>
                    <a:srgbClr val="000000"/>
                  </a:solidFill>
                  <a:latin typeface="One Little Font Bold"/>
                </a:rPr>
                <a:t>O’nun</a:t>
              </a:r>
              <a:r>
                <a:rPr lang="en-US" sz="2600" dirty="0">
                  <a:solidFill>
                    <a:srgbClr val="000000"/>
                  </a:solidFill>
                  <a:latin typeface="One Little Font Bold"/>
                </a:rPr>
                <a:t> </a:t>
              </a:r>
              <a:r>
                <a:rPr lang="en-US" sz="2600" dirty="0" err="1">
                  <a:solidFill>
                    <a:srgbClr val="000000"/>
                  </a:solidFill>
                  <a:latin typeface="One Little Font Bold"/>
                </a:rPr>
                <a:t>kulu</a:t>
              </a:r>
              <a:r>
                <a:rPr lang="en-US" sz="2600" dirty="0">
                  <a:solidFill>
                    <a:srgbClr val="000000"/>
                  </a:solidFill>
                  <a:latin typeface="One Little Font Bold"/>
                </a:rPr>
                <a:t> </a:t>
              </a:r>
              <a:r>
                <a:rPr lang="en-US" sz="2600" dirty="0" err="1">
                  <a:solidFill>
                    <a:srgbClr val="000000"/>
                  </a:solidFill>
                  <a:latin typeface="One Little Font Bold"/>
                </a:rPr>
                <a:t>ve</a:t>
              </a:r>
              <a:r>
                <a:rPr lang="en-US" sz="2600" dirty="0">
                  <a:solidFill>
                    <a:srgbClr val="000000"/>
                  </a:solidFill>
                  <a:latin typeface="One Little Font Bold"/>
                </a:rPr>
                <a:t> </a:t>
              </a:r>
              <a:r>
                <a:rPr lang="en-US" sz="2600" dirty="0" err="1">
                  <a:solidFill>
                    <a:srgbClr val="000000"/>
                  </a:solidFill>
                  <a:latin typeface="One Little Font Bold"/>
                </a:rPr>
                <a:t>elçisidir</a:t>
              </a:r>
              <a:r>
                <a:rPr lang="en-US" sz="2600" dirty="0">
                  <a:solidFill>
                    <a:srgbClr val="000000"/>
                  </a:solidFill>
                  <a:latin typeface="One Little Font Bold"/>
                </a:rPr>
                <a:t>.</a:t>
              </a:r>
            </a:p>
          </p:txBody>
        </p:sp>
      </p:grpSp>
      <p:sp>
        <p:nvSpPr>
          <p:cNvPr id="15" name="Freeform 15"/>
          <p:cNvSpPr/>
          <p:nvPr/>
        </p:nvSpPr>
        <p:spPr>
          <a:xfrm>
            <a:off x="510481" y="7253201"/>
            <a:ext cx="2732057" cy="2646680"/>
          </a:xfrm>
          <a:custGeom>
            <a:avLst/>
            <a:gdLst/>
            <a:ahLst/>
            <a:cxnLst/>
            <a:rect l="l" t="t" r="r" b="b"/>
            <a:pathLst>
              <a:path w="2732057" h="2646680">
                <a:moveTo>
                  <a:pt x="0" y="0"/>
                </a:moveTo>
                <a:lnTo>
                  <a:pt x="2732057" y="0"/>
                </a:lnTo>
                <a:lnTo>
                  <a:pt x="2732057" y="2646680"/>
                </a:lnTo>
                <a:lnTo>
                  <a:pt x="0" y="2646680"/>
                </a:lnTo>
                <a:lnTo>
                  <a:pt x="0" y="0"/>
                </a:lnTo>
                <a:close/>
              </a:path>
            </a:pathLst>
          </a:custGeom>
          <a:blipFill>
            <a:blip r:embed="rId4"/>
            <a:stretch>
              <a:fillRect/>
            </a:stretch>
          </a:blipFill>
        </p:spPr>
        <p:txBody>
          <a:bodyPr/>
          <a:lstStyle/>
          <a:p>
            <a:endParaRPr lang="tr-TR"/>
          </a:p>
        </p:txBody>
      </p:sp>
      <p:sp>
        <p:nvSpPr>
          <p:cNvPr id="16" name="Freeform 16"/>
          <p:cNvSpPr/>
          <p:nvPr/>
        </p:nvSpPr>
        <p:spPr>
          <a:xfrm>
            <a:off x="13819977" y="470062"/>
            <a:ext cx="3107746" cy="2594968"/>
          </a:xfrm>
          <a:custGeom>
            <a:avLst/>
            <a:gdLst/>
            <a:ahLst/>
            <a:cxnLst/>
            <a:rect l="l" t="t" r="r" b="b"/>
            <a:pathLst>
              <a:path w="3107746" h="2594968">
                <a:moveTo>
                  <a:pt x="0" y="0"/>
                </a:moveTo>
                <a:lnTo>
                  <a:pt x="3107746" y="0"/>
                </a:lnTo>
                <a:lnTo>
                  <a:pt x="3107746" y="2594968"/>
                </a:lnTo>
                <a:lnTo>
                  <a:pt x="0" y="25949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7" name="Freeform 17"/>
          <p:cNvSpPr/>
          <p:nvPr/>
        </p:nvSpPr>
        <p:spPr>
          <a:xfrm>
            <a:off x="6067990" y="1627800"/>
            <a:ext cx="5364475" cy="2434130"/>
          </a:xfrm>
          <a:custGeom>
            <a:avLst/>
            <a:gdLst/>
            <a:ahLst/>
            <a:cxnLst/>
            <a:rect l="l" t="t" r="r" b="b"/>
            <a:pathLst>
              <a:path w="5364475" h="2434130">
                <a:moveTo>
                  <a:pt x="0" y="0"/>
                </a:moveTo>
                <a:lnTo>
                  <a:pt x="5364474" y="0"/>
                </a:lnTo>
                <a:lnTo>
                  <a:pt x="5364474" y="2434130"/>
                </a:lnTo>
                <a:lnTo>
                  <a:pt x="0" y="24341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TextBox 18"/>
          <p:cNvSpPr txBox="1"/>
          <p:nvPr/>
        </p:nvSpPr>
        <p:spPr>
          <a:xfrm>
            <a:off x="4927169" y="607912"/>
            <a:ext cx="7943980" cy="77152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Adigiana Toybox"/>
              </a:rPr>
              <a:t>AMENTÜ DUASI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AC2C5"/>
        </a:solidFill>
        <a:effectLst/>
      </p:bgPr>
    </p:bg>
    <p:spTree>
      <p:nvGrpSpPr>
        <p:cNvPr id="1" name=""/>
        <p:cNvGrpSpPr/>
        <p:nvPr/>
      </p:nvGrpSpPr>
      <p:grpSpPr>
        <a:xfrm>
          <a:off x="0" y="0"/>
          <a:ext cx="0" cy="0"/>
          <a:chOff x="0" y="0"/>
          <a:chExt cx="0" cy="0"/>
        </a:xfrm>
      </p:grpSpPr>
      <p:sp>
        <p:nvSpPr>
          <p:cNvPr id="2" name="TextBox 2"/>
          <p:cNvSpPr txBox="1"/>
          <p:nvPr/>
        </p:nvSpPr>
        <p:spPr>
          <a:xfrm>
            <a:off x="4395255" y="2095500"/>
            <a:ext cx="9497489" cy="6096000"/>
          </a:xfrm>
          <a:prstGeom prst="rect">
            <a:avLst/>
          </a:prstGeom>
        </p:spPr>
        <p:txBody>
          <a:bodyPr lIns="0" tIns="0" rIns="0" bIns="0" rtlCol="0" anchor="t">
            <a:spAutoFit/>
          </a:bodyPr>
          <a:lstStyle/>
          <a:p>
            <a:pPr algn="ctr">
              <a:lnSpc>
                <a:spcPts val="9600"/>
              </a:lnSpc>
            </a:pPr>
            <a:r>
              <a:rPr lang="en-US" sz="8000">
                <a:solidFill>
                  <a:srgbClr val="000000"/>
                </a:solidFill>
                <a:latin typeface="Prompt Semi-Bold"/>
              </a:rPr>
              <a:t>Derse katılımlarınız için teşekkür ederiz.</a:t>
            </a:r>
          </a:p>
          <a:p>
            <a:pPr marL="0" lvl="0" indent="0" algn="ctr">
              <a:lnSpc>
                <a:spcPts val="9600"/>
              </a:lnSpc>
              <a:spcBef>
                <a:spcPct val="0"/>
              </a:spcBef>
            </a:pPr>
            <a:r>
              <a:rPr lang="en-US" sz="8000">
                <a:solidFill>
                  <a:srgbClr val="000000"/>
                </a:solidFill>
                <a:latin typeface="Prompt Semi-Bold"/>
              </a:rPr>
              <a:t>Bir sonraki derste görüşürüz....</a:t>
            </a:r>
          </a:p>
        </p:txBody>
      </p:sp>
      <p:sp>
        <p:nvSpPr>
          <p:cNvPr id="3" name="Freeform 3"/>
          <p:cNvSpPr/>
          <p:nvPr/>
        </p:nvSpPr>
        <p:spPr>
          <a:xfrm rot="-450690">
            <a:off x="14490587" y="6873646"/>
            <a:ext cx="2821066" cy="2361823"/>
          </a:xfrm>
          <a:custGeom>
            <a:avLst/>
            <a:gdLst/>
            <a:ahLst/>
            <a:cxnLst/>
            <a:rect l="l" t="t" r="r" b="b"/>
            <a:pathLst>
              <a:path w="2821066" h="2361823">
                <a:moveTo>
                  <a:pt x="0" y="0"/>
                </a:moveTo>
                <a:lnTo>
                  <a:pt x="2821066" y="0"/>
                </a:lnTo>
                <a:lnTo>
                  <a:pt x="2821066" y="2361823"/>
                </a:lnTo>
                <a:lnTo>
                  <a:pt x="0" y="23618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4" name="Freeform 4"/>
          <p:cNvSpPr/>
          <p:nvPr/>
        </p:nvSpPr>
        <p:spPr>
          <a:xfrm rot="-946633">
            <a:off x="13426295" y="-503165"/>
            <a:ext cx="2770976" cy="2760900"/>
          </a:xfrm>
          <a:custGeom>
            <a:avLst/>
            <a:gdLst/>
            <a:ahLst/>
            <a:cxnLst/>
            <a:rect l="l" t="t" r="r" b="b"/>
            <a:pathLst>
              <a:path w="2770976" h="2760900">
                <a:moveTo>
                  <a:pt x="0" y="0"/>
                </a:moveTo>
                <a:lnTo>
                  <a:pt x="2770977" y="0"/>
                </a:lnTo>
                <a:lnTo>
                  <a:pt x="2770977" y="2760900"/>
                </a:lnTo>
                <a:lnTo>
                  <a:pt x="0" y="2760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5" name="Freeform 5"/>
          <p:cNvSpPr/>
          <p:nvPr/>
        </p:nvSpPr>
        <p:spPr>
          <a:xfrm>
            <a:off x="-532453" y="1139528"/>
            <a:ext cx="3946918" cy="2175172"/>
          </a:xfrm>
          <a:custGeom>
            <a:avLst/>
            <a:gdLst/>
            <a:ahLst/>
            <a:cxnLst/>
            <a:rect l="l" t="t" r="r" b="b"/>
            <a:pathLst>
              <a:path w="3946918" h="2175172">
                <a:moveTo>
                  <a:pt x="0" y="0"/>
                </a:moveTo>
                <a:lnTo>
                  <a:pt x="3946917" y="0"/>
                </a:lnTo>
                <a:lnTo>
                  <a:pt x="3946917" y="2175172"/>
                </a:lnTo>
                <a:lnTo>
                  <a:pt x="0" y="2175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6" name="Freeform 6"/>
          <p:cNvSpPr/>
          <p:nvPr/>
        </p:nvSpPr>
        <p:spPr>
          <a:xfrm>
            <a:off x="1468794" y="6972300"/>
            <a:ext cx="1945671" cy="2301331"/>
          </a:xfrm>
          <a:custGeom>
            <a:avLst/>
            <a:gdLst/>
            <a:ahLst/>
            <a:cxnLst/>
            <a:rect l="l" t="t" r="r" b="b"/>
            <a:pathLst>
              <a:path w="1945671" h="2301331">
                <a:moveTo>
                  <a:pt x="0" y="0"/>
                </a:moveTo>
                <a:lnTo>
                  <a:pt x="1945670" y="0"/>
                </a:lnTo>
                <a:lnTo>
                  <a:pt x="1945670" y="2301331"/>
                </a:lnTo>
                <a:lnTo>
                  <a:pt x="0" y="23013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7CED9"/>
        </a:solidFill>
        <a:effectLst/>
      </p:bgPr>
    </p:bg>
    <p:spTree>
      <p:nvGrpSpPr>
        <p:cNvPr id="1" name=""/>
        <p:cNvGrpSpPr/>
        <p:nvPr/>
      </p:nvGrpSpPr>
      <p:grpSpPr>
        <a:xfrm>
          <a:off x="0" y="0"/>
          <a:ext cx="0" cy="0"/>
          <a:chOff x="0" y="0"/>
          <a:chExt cx="0" cy="0"/>
        </a:xfrm>
      </p:grpSpPr>
      <p:sp>
        <p:nvSpPr>
          <p:cNvPr id="2" name="Freeform 2"/>
          <p:cNvSpPr/>
          <p:nvPr/>
        </p:nvSpPr>
        <p:spPr>
          <a:xfrm>
            <a:off x="-39036" y="-126585"/>
            <a:ext cx="12381758" cy="11437649"/>
          </a:xfrm>
          <a:custGeom>
            <a:avLst/>
            <a:gdLst/>
            <a:ahLst/>
            <a:cxnLst/>
            <a:rect l="l" t="t" r="r" b="b"/>
            <a:pathLst>
              <a:path w="12381758" h="11437649">
                <a:moveTo>
                  <a:pt x="0" y="0"/>
                </a:moveTo>
                <a:lnTo>
                  <a:pt x="12381758" y="0"/>
                </a:lnTo>
                <a:lnTo>
                  <a:pt x="12381758" y="11437649"/>
                </a:lnTo>
                <a:lnTo>
                  <a:pt x="0" y="114376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5336262" y="6428738"/>
            <a:ext cx="2346400" cy="3597263"/>
          </a:xfrm>
          <a:custGeom>
            <a:avLst/>
            <a:gdLst/>
            <a:ahLst/>
            <a:cxnLst/>
            <a:rect l="l" t="t" r="r" b="b"/>
            <a:pathLst>
              <a:path w="2346400" h="3597263">
                <a:moveTo>
                  <a:pt x="0" y="0"/>
                </a:moveTo>
                <a:lnTo>
                  <a:pt x="2346400" y="0"/>
                </a:lnTo>
                <a:lnTo>
                  <a:pt x="2346400" y="3597263"/>
                </a:lnTo>
                <a:lnTo>
                  <a:pt x="0" y="3597263"/>
                </a:lnTo>
                <a:lnTo>
                  <a:pt x="0" y="0"/>
                </a:lnTo>
                <a:close/>
              </a:path>
            </a:pathLst>
          </a:custGeom>
          <a:blipFill>
            <a:blip r:embed="rId4"/>
            <a:stretch>
              <a:fillRect/>
            </a:stretch>
          </a:blipFill>
        </p:spPr>
        <p:txBody>
          <a:bodyPr/>
          <a:lstStyle/>
          <a:p>
            <a:endParaRPr lang="tr-TR"/>
          </a:p>
        </p:txBody>
      </p:sp>
      <p:sp>
        <p:nvSpPr>
          <p:cNvPr id="4" name="Freeform 4"/>
          <p:cNvSpPr/>
          <p:nvPr/>
        </p:nvSpPr>
        <p:spPr>
          <a:xfrm>
            <a:off x="12342722" y="4656772"/>
            <a:ext cx="1884946" cy="1943243"/>
          </a:xfrm>
          <a:custGeom>
            <a:avLst/>
            <a:gdLst/>
            <a:ahLst/>
            <a:cxnLst/>
            <a:rect l="l" t="t" r="r" b="b"/>
            <a:pathLst>
              <a:path w="1884946" h="1943243">
                <a:moveTo>
                  <a:pt x="0" y="0"/>
                </a:moveTo>
                <a:lnTo>
                  <a:pt x="1884946" y="0"/>
                </a:lnTo>
                <a:lnTo>
                  <a:pt x="1884946" y="1943243"/>
                </a:lnTo>
                <a:lnTo>
                  <a:pt x="0" y="19432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10732805" y="5911201"/>
            <a:ext cx="3641598" cy="4114800"/>
          </a:xfrm>
          <a:custGeom>
            <a:avLst/>
            <a:gdLst/>
            <a:ahLst/>
            <a:cxnLst/>
            <a:rect l="l" t="t" r="r" b="b"/>
            <a:pathLst>
              <a:path w="3641598" h="4114800">
                <a:moveTo>
                  <a:pt x="0" y="0"/>
                </a:moveTo>
                <a:lnTo>
                  <a:pt x="3641598" y="0"/>
                </a:lnTo>
                <a:lnTo>
                  <a:pt x="364159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6" name="Freeform 6"/>
          <p:cNvSpPr/>
          <p:nvPr/>
        </p:nvSpPr>
        <p:spPr>
          <a:xfrm>
            <a:off x="10225415" y="1526093"/>
            <a:ext cx="6284047" cy="2285822"/>
          </a:xfrm>
          <a:custGeom>
            <a:avLst/>
            <a:gdLst/>
            <a:ahLst/>
            <a:cxnLst/>
            <a:rect l="l" t="t" r="r" b="b"/>
            <a:pathLst>
              <a:path w="6284047" h="2285822">
                <a:moveTo>
                  <a:pt x="0" y="0"/>
                </a:moveTo>
                <a:lnTo>
                  <a:pt x="6284047" y="0"/>
                </a:lnTo>
                <a:lnTo>
                  <a:pt x="6284047" y="2285822"/>
                </a:lnTo>
                <a:lnTo>
                  <a:pt x="0" y="22858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7" name="TextBox 7"/>
          <p:cNvSpPr txBox="1"/>
          <p:nvPr/>
        </p:nvSpPr>
        <p:spPr>
          <a:xfrm>
            <a:off x="1028700" y="300006"/>
            <a:ext cx="7277033" cy="866775"/>
          </a:xfrm>
          <a:prstGeom prst="rect">
            <a:avLst/>
          </a:prstGeom>
        </p:spPr>
        <p:txBody>
          <a:bodyPr lIns="0" tIns="0" rIns="0" bIns="0" rtlCol="0" anchor="t">
            <a:spAutoFit/>
          </a:bodyPr>
          <a:lstStyle/>
          <a:p>
            <a:pPr algn="ctr">
              <a:lnSpc>
                <a:spcPts val="6960"/>
              </a:lnSpc>
            </a:pPr>
            <a:r>
              <a:rPr lang="en-US" sz="5800">
                <a:solidFill>
                  <a:srgbClr val="1B132A"/>
                </a:solidFill>
                <a:latin typeface="Adigiana Toybox"/>
              </a:rPr>
              <a:t>Cevap</a:t>
            </a:r>
          </a:p>
        </p:txBody>
      </p:sp>
      <p:sp>
        <p:nvSpPr>
          <p:cNvPr id="8" name="TextBox 8"/>
          <p:cNvSpPr txBox="1"/>
          <p:nvPr/>
        </p:nvSpPr>
        <p:spPr>
          <a:xfrm>
            <a:off x="1028700" y="2627066"/>
            <a:ext cx="9520350" cy="5907406"/>
          </a:xfrm>
          <a:prstGeom prst="rect">
            <a:avLst/>
          </a:prstGeom>
        </p:spPr>
        <p:txBody>
          <a:bodyPr lIns="0" tIns="0" rIns="0" bIns="0" rtlCol="0" anchor="t">
            <a:spAutoFit/>
          </a:bodyPr>
          <a:lstStyle/>
          <a:p>
            <a:pPr marL="1036312" lvl="1" indent="-518156" algn="ctr">
              <a:lnSpc>
                <a:spcPts val="6719"/>
              </a:lnSpc>
              <a:buFont typeface="Arial"/>
              <a:buChar char="•"/>
            </a:pPr>
            <a:r>
              <a:rPr lang="en-US" sz="4799">
                <a:solidFill>
                  <a:srgbClr val="1B132A"/>
                </a:solidFill>
                <a:latin typeface="KG Primary Penmanship"/>
              </a:rPr>
              <a:t>İnanmak: bir şeyi doğru, gerçek olarak kabul etmek demektir.</a:t>
            </a:r>
          </a:p>
          <a:p>
            <a:pPr marL="1036312" lvl="1" indent="-518156" algn="ctr">
              <a:lnSpc>
                <a:spcPts val="6719"/>
              </a:lnSpc>
              <a:buFont typeface="Arial"/>
              <a:buChar char="•"/>
            </a:pPr>
            <a:r>
              <a:rPr lang="en-US" sz="4799">
                <a:solidFill>
                  <a:srgbClr val="1B132A"/>
                </a:solidFill>
                <a:latin typeface="KG Primary Penmanship"/>
              </a:rPr>
              <a:t>İman:  bir şeyi gönül huzuru ile benimsemek kabul etmek, ona içten ve yürekten inanmak, doğrulamaktır. </a:t>
            </a:r>
          </a:p>
          <a:p>
            <a:pPr marL="1036312" lvl="1" indent="-518156" algn="ctr">
              <a:lnSpc>
                <a:spcPts val="6719"/>
              </a:lnSpc>
              <a:buFont typeface="Arial"/>
              <a:buChar char="•"/>
            </a:pPr>
            <a:r>
              <a:rPr lang="en-US" sz="4799">
                <a:solidFill>
                  <a:srgbClr val="1B132A"/>
                </a:solidFill>
                <a:latin typeface="KG Primary Penmanship"/>
              </a:rPr>
              <a:t>Bizler İslam Dinine İnanmaktayız.</a:t>
            </a:r>
          </a:p>
          <a:p>
            <a:pPr algn="ctr">
              <a:lnSpc>
                <a:spcPts val="6719"/>
              </a:lnSpc>
            </a:pPr>
            <a:endParaRPr lang="en-US" sz="4799">
              <a:solidFill>
                <a:srgbClr val="1B132A"/>
              </a:solidFill>
              <a:latin typeface="KG Primary Penmanshi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ECE21"/>
        </a:solidFill>
        <a:effectLst/>
      </p:bgPr>
    </p:bg>
    <p:spTree>
      <p:nvGrpSpPr>
        <p:cNvPr id="1" name=""/>
        <p:cNvGrpSpPr/>
        <p:nvPr/>
      </p:nvGrpSpPr>
      <p:grpSpPr>
        <a:xfrm>
          <a:off x="0" y="0"/>
          <a:ext cx="0" cy="0"/>
          <a:chOff x="0" y="0"/>
          <a:chExt cx="0" cy="0"/>
        </a:xfrm>
      </p:grpSpPr>
      <p:sp>
        <p:nvSpPr>
          <p:cNvPr id="2" name="Freeform 2"/>
          <p:cNvSpPr/>
          <p:nvPr/>
        </p:nvSpPr>
        <p:spPr>
          <a:xfrm rot="-1190716">
            <a:off x="16546554" y="2205681"/>
            <a:ext cx="2398700" cy="3348439"/>
          </a:xfrm>
          <a:custGeom>
            <a:avLst/>
            <a:gdLst/>
            <a:ahLst/>
            <a:cxnLst/>
            <a:rect l="l" t="t" r="r" b="b"/>
            <a:pathLst>
              <a:path w="2398700" h="3348439">
                <a:moveTo>
                  <a:pt x="0" y="0"/>
                </a:moveTo>
                <a:lnTo>
                  <a:pt x="2398700" y="0"/>
                </a:lnTo>
                <a:lnTo>
                  <a:pt x="2398700" y="3348439"/>
                </a:lnTo>
                <a:lnTo>
                  <a:pt x="0" y="3348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rot="-5542444">
            <a:off x="-1122800" y="1275851"/>
            <a:ext cx="2706564" cy="2701643"/>
          </a:xfrm>
          <a:custGeom>
            <a:avLst/>
            <a:gdLst/>
            <a:ahLst/>
            <a:cxnLst/>
            <a:rect l="l" t="t" r="r" b="b"/>
            <a:pathLst>
              <a:path w="2706564" h="2701643">
                <a:moveTo>
                  <a:pt x="0" y="0"/>
                </a:moveTo>
                <a:lnTo>
                  <a:pt x="2706564" y="0"/>
                </a:lnTo>
                <a:lnTo>
                  <a:pt x="2706564" y="2701644"/>
                </a:lnTo>
                <a:lnTo>
                  <a:pt x="0" y="2701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4" name="Group 4"/>
          <p:cNvGrpSpPr/>
          <p:nvPr/>
        </p:nvGrpSpPr>
        <p:grpSpPr>
          <a:xfrm>
            <a:off x="3556168" y="68488"/>
            <a:ext cx="11640837" cy="1538217"/>
            <a:chOff x="0" y="0"/>
            <a:chExt cx="14682140" cy="1940093"/>
          </a:xfrm>
        </p:grpSpPr>
        <p:sp>
          <p:nvSpPr>
            <p:cNvPr id="5" name="Freeform 5"/>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BAE6FF"/>
            </a:solidFill>
          </p:spPr>
          <p:txBody>
            <a:bodyPr/>
            <a:lstStyle/>
            <a:p>
              <a:endParaRPr lang="tr-TR"/>
            </a:p>
          </p:txBody>
        </p:sp>
      </p:grpSp>
      <p:sp>
        <p:nvSpPr>
          <p:cNvPr id="6" name="Freeform 6"/>
          <p:cNvSpPr/>
          <p:nvPr/>
        </p:nvSpPr>
        <p:spPr>
          <a:xfrm rot="-60532">
            <a:off x="1829728"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7" name="Freeform 7"/>
          <p:cNvSpPr/>
          <p:nvPr/>
        </p:nvSpPr>
        <p:spPr>
          <a:xfrm>
            <a:off x="15757244"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8" name="Group 8"/>
          <p:cNvGrpSpPr/>
          <p:nvPr/>
        </p:nvGrpSpPr>
        <p:grpSpPr>
          <a:xfrm>
            <a:off x="4842385" y="1606705"/>
            <a:ext cx="9068403" cy="8680295"/>
            <a:chOff x="0" y="0"/>
            <a:chExt cx="812800" cy="778014"/>
          </a:xfrm>
        </p:grpSpPr>
        <p:sp>
          <p:nvSpPr>
            <p:cNvPr id="9" name="Freeform 9"/>
            <p:cNvSpPr/>
            <p:nvPr/>
          </p:nvSpPr>
          <p:spPr>
            <a:xfrm>
              <a:off x="0" y="0"/>
              <a:ext cx="812800" cy="778014"/>
            </a:xfrm>
            <a:custGeom>
              <a:avLst/>
              <a:gdLst/>
              <a:ahLst/>
              <a:cxnLst/>
              <a:rect l="l" t="t" r="r" b="b"/>
              <a:pathLst>
                <a:path w="812800" h="778014">
                  <a:moveTo>
                    <a:pt x="406400" y="0"/>
                  </a:moveTo>
                  <a:cubicBezTo>
                    <a:pt x="181951" y="0"/>
                    <a:pt x="0" y="174164"/>
                    <a:pt x="0" y="389007"/>
                  </a:cubicBezTo>
                  <a:cubicBezTo>
                    <a:pt x="0" y="603850"/>
                    <a:pt x="181951" y="778014"/>
                    <a:pt x="406400" y="778014"/>
                  </a:cubicBezTo>
                  <a:cubicBezTo>
                    <a:pt x="630849" y="778014"/>
                    <a:pt x="812800" y="603850"/>
                    <a:pt x="812800" y="389007"/>
                  </a:cubicBezTo>
                  <a:cubicBezTo>
                    <a:pt x="812800" y="174164"/>
                    <a:pt x="630849" y="0"/>
                    <a:pt x="406400" y="0"/>
                  </a:cubicBezTo>
                  <a:close/>
                </a:path>
              </a:pathLst>
            </a:custGeom>
            <a:solidFill>
              <a:srgbClr val="77CED9"/>
            </a:solidFill>
          </p:spPr>
          <p:txBody>
            <a:bodyPr/>
            <a:lstStyle/>
            <a:p>
              <a:endParaRPr lang="tr-T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1" name="Freeform 11"/>
          <p:cNvSpPr/>
          <p:nvPr/>
        </p:nvSpPr>
        <p:spPr>
          <a:xfrm>
            <a:off x="441345" y="6277351"/>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2" name="Freeform 12"/>
          <p:cNvSpPr/>
          <p:nvPr/>
        </p:nvSpPr>
        <p:spPr>
          <a:xfrm>
            <a:off x="12492826" y="6382501"/>
            <a:ext cx="5795174" cy="3904499"/>
          </a:xfrm>
          <a:custGeom>
            <a:avLst/>
            <a:gdLst/>
            <a:ahLst/>
            <a:cxnLst/>
            <a:rect l="l" t="t" r="r" b="b"/>
            <a:pathLst>
              <a:path w="5795174" h="3904499">
                <a:moveTo>
                  <a:pt x="0" y="0"/>
                </a:moveTo>
                <a:lnTo>
                  <a:pt x="5795174" y="0"/>
                </a:lnTo>
                <a:lnTo>
                  <a:pt x="5795174" y="3904499"/>
                </a:lnTo>
                <a:lnTo>
                  <a:pt x="0" y="3904499"/>
                </a:lnTo>
                <a:lnTo>
                  <a:pt x="0" y="0"/>
                </a:lnTo>
                <a:close/>
              </a:path>
            </a:pathLst>
          </a:custGeom>
          <a:blipFill>
            <a:blip r:embed="rId10"/>
            <a:stretch>
              <a:fillRect/>
            </a:stretch>
          </a:blipFill>
        </p:spPr>
        <p:txBody>
          <a:bodyPr/>
          <a:lstStyle/>
          <a:p>
            <a:endParaRPr lang="tr-TR"/>
          </a:p>
        </p:txBody>
      </p:sp>
      <p:sp>
        <p:nvSpPr>
          <p:cNvPr id="13" name="TextBox 13"/>
          <p:cNvSpPr txBox="1"/>
          <p:nvPr/>
        </p:nvSpPr>
        <p:spPr>
          <a:xfrm>
            <a:off x="6156223" y="3194445"/>
            <a:ext cx="6601823" cy="6666230"/>
          </a:xfrm>
          <a:prstGeom prst="rect">
            <a:avLst/>
          </a:prstGeom>
        </p:spPr>
        <p:txBody>
          <a:bodyPr lIns="0" tIns="0" rIns="0" bIns="0" rtlCol="0" anchor="t">
            <a:spAutoFit/>
          </a:bodyPr>
          <a:lstStyle/>
          <a:p>
            <a:pPr algn="ctr">
              <a:lnSpc>
                <a:spcPts val="5319"/>
              </a:lnSpc>
            </a:pPr>
            <a:r>
              <a:rPr lang="en-US" sz="3799">
                <a:solidFill>
                  <a:srgbClr val="272626"/>
                </a:solidFill>
                <a:latin typeface="Arimo"/>
              </a:rPr>
              <a:t>Yüce dinimiz İslam’da inanılması zorunlu olan bazı ilkeler vardır. Biz bunları </a:t>
            </a:r>
          </a:p>
          <a:p>
            <a:pPr algn="ctr">
              <a:lnSpc>
                <a:spcPts val="5319"/>
              </a:lnSpc>
            </a:pPr>
            <a:r>
              <a:rPr lang="en-US" sz="3799">
                <a:solidFill>
                  <a:srgbClr val="272626"/>
                </a:solidFill>
                <a:latin typeface="Arimo"/>
              </a:rPr>
              <a:t>“İmanın Şartları” olarak isimlendiriyoruz.</a:t>
            </a:r>
          </a:p>
          <a:p>
            <a:pPr algn="ctr">
              <a:lnSpc>
                <a:spcPts val="5319"/>
              </a:lnSpc>
            </a:pPr>
            <a:r>
              <a:rPr lang="en-US" sz="3799">
                <a:solidFill>
                  <a:srgbClr val="272626"/>
                </a:solidFill>
                <a:latin typeface="Arimo"/>
              </a:rPr>
              <a:t>Bu şartların neler olduğu kutsal kitabımız Kuran-ı Kerim’de ve Peygamberimizin Hadislerinde açıklanmıştır.</a:t>
            </a:r>
          </a:p>
          <a:p>
            <a:pPr algn="ctr">
              <a:lnSpc>
                <a:spcPts val="5319"/>
              </a:lnSpc>
            </a:pPr>
            <a:endParaRPr lang="en-US" sz="3799">
              <a:solidFill>
                <a:srgbClr val="272626"/>
              </a:solidFill>
              <a:latin typeface="Arimo"/>
            </a:endParaRPr>
          </a:p>
        </p:txBody>
      </p:sp>
      <p:sp>
        <p:nvSpPr>
          <p:cNvPr id="14" name="TextBox 14"/>
          <p:cNvSpPr txBox="1"/>
          <p:nvPr/>
        </p:nvSpPr>
        <p:spPr>
          <a:xfrm>
            <a:off x="3770635" y="389922"/>
            <a:ext cx="10774646" cy="828675"/>
          </a:xfrm>
          <a:prstGeom prst="rect">
            <a:avLst/>
          </a:prstGeom>
        </p:spPr>
        <p:txBody>
          <a:bodyPr lIns="0" tIns="0" rIns="0" bIns="0" rtlCol="0" anchor="t">
            <a:spAutoFit/>
          </a:bodyPr>
          <a:lstStyle/>
          <a:p>
            <a:pPr marL="1079510" lvl="1" indent="-539755" algn="ctr">
              <a:lnSpc>
                <a:spcPts val="6000"/>
              </a:lnSpc>
              <a:spcBef>
                <a:spcPct val="0"/>
              </a:spcBef>
              <a:buFont typeface="Arial"/>
              <a:buChar char="•"/>
            </a:pPr>
            <a:r>
              <a:rPr lang="en-US" sz="5000">
                <a:solidFill>
                  <a:srgbClr val="272626"/>
                </a:solidFill>
                <a:latin typeface="Bryndan Write"/>
              </a:rPr>
              <a:t>İslam İnanç Esasları</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ECE21"/>
        </a:solidFill>
        <a:effectLst/>
      </p:bgPr>
    </p:bg>
    <p:spTree>
      <p:nvGrpSpPr>
        <p:cNvPr id="1" name=""/>
        <p:cNvGrpSpPr/>
        <p:nvPr/>
      </p:nvGrpSpPr>
      <p:grpSpPr>
        <a:xfrm>
          <a:off x="0" y="0"/>
          <a:ext cx="0" cy="0"/>
          <a:chOff x="0" y="0"/>
          <a:chExt cx="0" cy="0"/>
        </a:xfrm>
      </p:grpSpPr>
      <p:sp>
        <p:nvSpPr>
          <p:cNvPr id="2" name="Freeform 2"/>
          <p:cNvSpPr/>
          <p:nvPr/>
        </p:nvSpPr>
        <p:spPr>
          <a:xfrm rot="-1190716">
            <a:off x="16546554" y="2205681"/>
            <a:ext cx="2398700" cy="3348439"/>
          </a:xfrm>
          <a:custGeom>
            <a:avLst/>
            <a:gdLst/>
            <a:ahLst/>
            <a:cxnLst/>
            <a:rect l="l" t="t" r="r" b="b"/>
            <a:pathLst>
              <a:path w="2398700" h="3348439">
                <a:moveTo>
                  <a:pt x="0" y="0"/>
                </a:moveTo>
                <a:lnTo>
                  <a:pt x="2398700" y="0"/>
                </a:lnTo>
                <a:lnTo>
                  <a:pt x="2398700" y="3348439"/>
                </a:lnTo>
                <a:lnTo>
                  <a:pt x="0" y="33484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rot="-5542444">
            <a:off x="-1122800" y="1275851"/>
            <a:ext cx="2706564" cy="2701643"/>
          </a:xfrm>
          <a:custGeom>
            <a:avLst/>
            <a:gdLst/>
            <a:ahLst/>
            <a:cxnLst/>
            <a:rect l="l" t="t" r="r" b="b"/>
            <a:pathLst>
              <a:path w="2706564" h="2701643">
                <a:moveTo>
                  <a:pt x="0" y="0"/>
                </a:moveTo>
                <a:lnTo>
                  <a:pt x="2706564" y="0"/>
                </a:lnTo>
                <a:lnTo>
                  <a:pt x="2706564" y="2701644"/>
                </a:lnTo>
                <a:lnTo>
                  <a:pt x="0" y="27016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4" name="Group 4"/>
          <p:cNvGrpSpPr/>
          <p:nvPr/>
        </p:nvGrpSpPr>
        <p:grpSpPr>
          <a:xfrm>
            <a:off x="3556168" y="68488"/>
            <a:ext cx="11640837" cy="1538217"/>
            <a:chOff x="0" y="0"/>
            <a:chExt cx="14682140" cy="1940093"/>
          </a:xfrm>
        </p:grpSpPr>
        <p:sp>
          <p:nvSpPr>
            <p:cNvPr id="5" name="Freeform 5"/>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BAE6FF"/>
            </a:solidFill>
          </p:spPr>
          <p:txBody>
            <a:bodyPr/>
            <a:lstStyle/>
            <a:p>
              <a:endParaRPr lang="tr-TR"/>
            </a:p>
          </p:txBody>
        </p:sp>
      </p:grpSp>
      <p:sp>
        <p:nvSpPr>
          <p:cNvPr id="6" name="Freeform 6"/>
          <p:cNvSpPr/>
          <p:nvPr/>
        </p:nvSpPr>
        <p:spPr>
          <a:xfrm rot="-60532">
            <a:off x="1829728"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7" name="Freeform 7"/>
          <p:cNvSpPr/>
          <p:nvPr/>
        </p:nvSpPr>
        <p:spPr>
          <a:xfrm>
            <a:off x="15757244"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grpSp>
        <p:nvGrpSpPr>
          <p:cNvPr id="8" name="Group 8"/>
          <p:cNvGrpSpPr/>
          <p:nvPr/>
        </p:nvGrpSpPr>
        <p:grpSpPr>
          <a:xfrm>
            <a:off x="4842385" y="1606705"/>
            <a:ext cx="9068403" cy="8680295"/>
            <a:chOff x="0" y="0"/>
            <a:chExt cx="812800" cy="778014"/>
          </a:xfrm>
        </p:grpSpPr>
        <p:sp>
          <p:nvSpPr>
            <p:cNvPr id="9" name="Freeform 9"/>
            <p:cNvSpPr/>
            <p:nvPr/>
          </p:nvSpPr>
          <p:spPr>
            <a:xfrm>
              <a:off x="0" y="0"/>
              <a:ext cx="812800" cy="778014"/>
            </a:xfrm>
            <a:custGeom>
              <a:avLst/>
              <a:gdLst/>
              <a:ahLst/>
              <a:cxnLst/>
              <a:rect l="l" t="t" r="r" b="b"/>
              <a:pathLst>
                <a:path w="812800" h="778014">
                  <a:moveTo>
                    <a:pt x="406400" y="0"/>
                  </a:moveTo>
                  <a:cubicBezTo>
                    <a:pt x="181951" y="0"/>
                    <a:pt x="0" y="174164"/>
                    <a:pt x="0" y="389007"/>
                  </a:cubicBezTo>
                  <a:cubicBezTo>
                    <a:pt x="0" y="603850"/>
                    <a:pt x="181951" y="778014"/>
                    <a:pt x="406400" y="778014"/>
                  </a:cubicBezTo>
                  <a:cubicBezTo>
                    <a:pt x="630849" y="778014"/>
                    <a:pt x="812800" y="603850"/>
                    <a:pt x="812800" y="389007"/>
                  </a:cubicBezTo>
                  <a:cubicBezTo>
                    <a:pt x="812800" y="174164"/>
                    <a:pt x="630849" y="0"/>
                    <a:pt x="406400" y="0"/>
                  </a:cubicBezTo>
                  <a:close/>
                </a:path>
              </a:pathLst>
            </a:custGeom>
            <a:solidFill>
              <a:srgbClr val="77CED9"/>
            </a:solidFill>
          </p:spPr>
          <p:txBody>
            <a:bodyPr/>
            <a:lstStyle/>
            <a:p>
              <a:endParaRPr lang="tr-TR"/>
            </a:p>
          </p:txBody>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1" name="Freeform 11"/>
          <p:cNvSpPr/>
          <p:nvPr/>
        </p:nvSpPr>
        <p:spPr>
          <a:xfrm>
            <a:off x="441345" y="6277351"/>
            <a:ext cx="3878199" cy="4114800"/>
          </a:xfrm>
          <a:custGeom>
            <a:avLst/>
            <a:gdLst/>
            <a:ahLst/>
            <a:cxnLst/>
            <a:rect l="l" t="t" r="r" b="b"/>
            <a:pathLst>
              <a:path w="3878199" h="4114800">
                <a:moveTo>
                  <a:pt x="0" y="0"/>
                </a:moveTo>
                <a:lnTo>
                  <a:pt x="3878199" y="0"/>
                </a:lnTo>
                <a:lnTo>
                  <a:pt x="387819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2" name="Freeform 12"/>
          <p:cNvSpPr/>
          <p:nvPr/>
        </p:nvSpPr>
        <p:spPr>
          <a:xfrm>
            <a:off x="12492826" y="6382501"/>
            <a:ext cx="5795174" cy="3904499"/>
          </a:xfrm>
          <a:custGeom>
            <a:avLst/>
            <a:gdLst/>
            <a:ahLst/>
            <a:cxnLst/>
            <a:rect l="l" t="t" r="r" b="b"/>
            <a:pathLst>
              <a:path w="5795174" h="3904499">
                <a:moveTo>
                  <a:pt x="0" y="0"/>
                </a:moveTo>
                <a:lnTo>
                  <a:pt x="5795174" y="0"/>
                </a:lnTo>
                <a:lnTo>
                  <a:pt x="5795174" y="3904499"/>
                </a:lnTo>
                <a:lnTo>
                  <a:pt x="0" y="3904499"/>
                </a:lnTo>
                <a:lnTo>
                  <a:pt x="0" y="0"/>
                </a:lnTo>
                <a:close/>
              </a:path>
            </a:pathLst>
          </a:custGeom>
          <a:blipFill>
            <a:blip r:embed="rId10"/>
            <a:stretch>
              <a:fillRect/>
            </a:stretch>
          </a:blipFill>
        </p:spPr>
        <p:txBody>
          <a:bodyPr/>
          <a:lstStyle/>
          <a:p>
            <a:endParaRPr lang="tr-TR"/>
          </a:p>
        </p:txBody>
      </p:sp>
      <p:sp>
        <p:nvSpPr>
          <p:cNvPr id="13" name="TextBox 13"/>
          <p:cNvSpPr txBox="1"/>
          <p:nvPr/>
        </p:nvSpPr>
        <p:spPr>
          <a:xfrm>
            <a:off x="5810203" y="2899487"/>
            <a:ext cx="7132767" cy="5332730"/>
          </a:xfrm>
          <a:prstGeom prst="rect">
            <a:avLst/>
          </a:prstGeom>
        </p:spPr>
        <p:txBody>
          <a:bodyPr lIns="0" tIns="0" rIns="0" bIns="0" rtlCol="0" anchor="t">
            <a:spAutoFit/>
          </a:bodyPr>
          <a:lstStyle/>
          <a:p>
            <a:pPr algn="ctr">
              <a:lnSpc>
                <a:spcPts val="5319"/>
              </a:lnSpc>
            </a:pPr>
            <a:r>
              <a:rPr lang="en-US" sz="3799">
                <a:solidFill>
                  <a:srgbClr val="272626"/>
                </a:solidFill>
                <a:latin typeface="Arimo"/>
              </a:rPr>
              <a:t>İman:</a:t>
            </a:r>
          </a:p>
          <a:p>
            <a:pPr algn="ctr">
              <a:lnSpc>
                <a:spcPts val="5319"/>
              </a:lnSpc>
            </a:pPr>
            <a:r>
              <a:rPr lang="en-US" sz="3799">
                <a:solidFill>
                  <a:srgbClr val="272626"/>
                </a:solidFill>
                <a:latin typeface="Arimo"/>
              </a:rPr>
              <a:t>Kişinin; Allah’ın varlığını, birliğini,  peygamberlerini, ahiret gününü</a:t>
            </a:r>
          </a:p>
          <a:p>
            <a:pPr algn="ctr">
              <a:lnSpc>
                <a:spcPts val="5319"/>
              </a:lnSpc>
            </a:pPr>
            <a:r>
              <a:rPr lang="en-US" sz="3799">
                <a:solidFill>
                  <a:srgbClr val="272626"/>
                </a:solidFill>
                <a:latin typeface="Arimo"/>
              </a:rPr>
              <a:t>ve bunlardan başka iman edilmesi gereken şeyleri kalp ile tasdik edip (doğrulamak) dil ile söylemesine denir.</a:t>
            </a:r>
          </a:p>
          <a:p>
            <a:pPr algn="ctr">
              <a:lnSpc>
                <a:spcPts val="5319"/>
              </a:lnSpc>
            </a:pPr>
            <a:endParaRPr lang="en-US" sz="3799">
              <a:solidFill>
                <a:srgbClr val="272626"/>
              </a:solidFill>
              <a:latin typeface="Arimo"/>
            </a:endParaRPr>
          </a:p>
        </p:txBody>
      </p:sp>
      <p:sp>
        <p:nvSpPr>
          <p:cNvPr id="14" name="TextBox 14"/>
          <p:cNvSpPr txBox="1"/>
          <p:nvPr/>
        </p:nvSpPr>
        <p:spPr>
          <a:xfrm>
            <a:off x="3770635" y="389922"/>
            <a:ext cx="10774646" cy="828675"/>
          </a:xfrm>
          <a:prstGeom prst="rect">
            <a:avLst/>
          </a:prstGeom>
        </p:spPr>
        <p:txBody>
          <a:bodyPr lIns="0" tIns="0" rIns="0" bIns="0" rtlCol="0" anchor="t">
            <a:spAutoFit/>
          </a:bodyPr>
          <a:lstStyle/>
          <a:p>
            <a:pPr marL="1079510" lvl="1" indent="-539755" algn="ctr">
              <a:lnSpc>
                <a:spcPts val="6000"/>
              </a:lnSpc>
              <a:spcBef>
                <a:spcPct val="0"/>
              </a:spcBef>
              <a:buFont typeface="Arial"/>
              <a:buChar char="•"/>
            </a:pPr>
            <a:r>
              <a:rPr lang="en-US" sz="5000">
                <a:solidFill>
                  <a:srgbClr val="272626"/>
                </a:solidFill>
                <a:latin typeface="Bryndan Write"/>
              </a:rPr>
              <a:t>İslam İnanç Esasları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ECE21"/>
        </a:solidFill>
        <a:effectLst/>
      </p:bgPr>
    </p:bg>
    <p:spTree>
      <p:nvGrpSpPr>
        <p:cNvPr id="1" name=""/>
        <p:cNvGrpSpPr/>
        <p:nvPr/>
      </p:nvGrpSpPr>
      <p:grpSpPr>
        <a:xfrm>
          <a:off x="0" y="0"/>
          <a:ext cx="0" cy="0"/>
          <a:chOff x="0" y="0"/>
          <a:chExt cx="0" cy="0"/>
        </a:xfrm>
      </p:grpSpPr>
      <p:sp>
        <p:nvSpPr>
          <p:cNvPr id="2" name="Freeform 2"/>
          <p:cNvSpPr/>
          <p:nvPr/>
        </p:nvSpPr>
        <p:spPr>
          <a:xfrm rot="-5542444">
            <a:off x="-1300642" y="1085955"/>
            <a:ext cx="2706564" cy="2701643"/>
          </a:xfrm>
          <a:custGeom>
            <a:avLst/>
            <a:gdLst/>
            <a:ahLst/>
            <a:cxnLst/>
            <a:rect l="l" t="t" r="r" b="b"/>
            <a:pathLst>
              <a:path w="2706564" h="2701643">
                <a:moveTo>
                  <a:pt x="0" y="0"/>
                </a:moveTo>
                <a:lnTo>
                  <a:pt x="2706565" y="0"/>
                </a:lnTo>
                <a:lnTo>
                  <a:pt x="2706565" y="2701643"/>
                </a:lnTo>
                <a:lnTo>
                  <a:pt x="0" y="27016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556168" y="68488"/>
            <a:ext cx="11640837" cy="1538217"/>
            <a:chOff x="0" y="0"/>
            <a:chExt cx="14682140" cy="1940093"/>
          </a:xfrm>
        </p:grpSpPr>
        <p:sp>
          <p:nvSpPr>
            <p:cNvPr id="4" name="Freeform 4"/>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BAE6FF"/>
            </a:solidFill>
          </p:spPr>
          <p:txBody>
            <a:bodyPr/>
            <a:lstStyle/>
            <a:p>
              <a:endParaRPr lang="tr-TR"/>
            </a:p>
          </p:txBody>
        </p:sp>
      </p:grpSp>
      <p:sp>
        <p:nvSpPr>
          <p:cNvPr id="5" name="Freeform 5"/>
          <p:cNvSpPr/>
          <p:nvPr/>
        </p:nvSpPr>
        <p:spPr>
          <a:xfrm rot="-60532">
            <a:off x="4683223"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3102521"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7" name="Freeform 7"/>
          <p:cNvSpPr/>
          <p:nvPr/>
        </p:nvSpPr>
        <p:spPr>
          <a:xfrm>
            <a:off x="1402005" y="1994075"/>
            <a:ext cx="4961402" cy="3231113"/>
          </a:xfrm>
          <a:custGeom>
            <a:avLst/>
            <a:gdLst/>
            <a:ahLst/>
            <a:cxnLst/>
            <a:rect l="l" t="t" r="r" b="b"/>
            <a:pathLst>
              <a:path w="4961402" h="3231113">
                <a:moveTo>
                  <a:pt x="0" y="0"/>
                </a:moveTo>
                <a:lnTo>
                  <a:pt x="4961402" y="0"/>
                </a:lnTo>
                <a:lnTo>
                  <a:pt x="4961402" y="3231113"/>
                </a:lnTo>
                <a:lnTo>
                  <a:pt x="0" y="3231113"/>
                </a:lnTo>
                <a:lnTo>
                  <a:pt x="0" y="0"/>
                </a:lnTo>
                <a:close/>
              </a:path>
            </a:pathLst>
          </a:custGeom>
          <a:blipFill>
            <a:blip r:embed="rId6"/>
            <a:stretch>
              <a:fillRect/>
            </a:stretch>
          </a:blipFill>
        </p:spPr>
        <p:txBody>
          <a:bodyPr/>
          <a:lstStyle/>
          <a:p>
            <a:endParaRPr lang="tr-TR"/>
          </a:p>
        </p:txBody>
      </p:sp>
      <p:sp>
        <p:nvSpPr>
          <p:cNvPr id="8" name="Freeform 8"/>
          <p:cNvSpPr/>
          <p:nvPr/>
        </p:nvSpPr>
        <p:spPr>
          <a:xfrm>
            <a:off x="9819860" y="1446697"/>
            <a:ext cx="1771203" cy="1771203"/>
          </a:xfrm>
          <a:custGeom>
            <a:avLst/>
            <a:gdLst/>
            <a:ahLst/>
            <a:cxnLst/>
            <a:rect l="l" t="t" r="r" b="b"/>
            <a:pathLst>
              <a:path w="1771203" h="1771203">
                <a:moveTo>
                  <a:pt x="0" y="0"/>
                </a:moveTo>
                <a:lnTo>
                  <a:pt x="1771203" y="0"/>
                </a:lnTo>
                <a:lnTo>
                  <a:pt x="1771203" y="1771203"/>
                </a:lnTo>
                <a:lnTo>
                  <a:pt x="0" y="17712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Freeform 9"/>
          <p:cNvSpPr/>
          <p:nvPr/>
        </p:nvSpPr>
        <p:spPr>
          <a:xfrm>
            <a:off x="7042970" y="1994075"/>
            <a:ext cx="4961402" cy="3231113"/>
          </a:xfrm>
          <a:custGeom>
            <a:avLst/>
            <a:gdLst/>
            <a:ahLst/>
            <a:cxnLst/>
            <a:rect l="l" t="t" r="r" b="b"/>
            <a:pathLst>
              <a:path w="4961402" h="3231113">
                <a:moveTo>
                  <a:pt x="0" y="0"/>
                </a:moveTo>
                <a:lnTo>
                  <a:pt x="4961402" y="0"/>
                </a:lnTo>
                <a:lnTo>
                  <a:pt x="4961402" y="3231113"/>
                </a:lnTo>
                <a:lnTo>
                  <a:pt x="0" y="3231113"/>
                </a:lnTo>
                <a:lnTo>
                  <a:pt x="0" y="0"/>
                </a:lnTo>
                <a:close/>
              </a:path>
            </a:pathLst>
          </a:custGeom>
          <a:blipFill>
            <a:blip r:embed="rId6"/>
            <a:stretch>
              <a:fillRect/>
            </a:stretch>
          </a:blipFill>
        </p:spPr>
        <p:txBody>
          <a:bodyPr/>
          <a:lstStyle/>
          <a:p>
            <a:endParaRPr lang="tr-TR"/>
          </a:p>
        </p:txBody>
      </p:sp>
      <p:sp>
        <p:nvSpPr>
          <p:cNvPr id="10" name="Freeform 10"/>
          <p:cNvSpPr/>
          <p:nvPr/>
        </p:nvSpPr>
        <p:spPr>
          <a:xfrm>
            <a:off x="12389767" y="1994075"/>
            <a:ext cx="4961402" cy="3432777"/>
          </a:xfrm>
          <a:custGeom>
            <a:avLst/>
            <a:gdLst/>
            <a:ahLst/>
            <a:cxnLst/>
            <a:rect l="l" t="t" r="r" b="b"/>
            <a:pathLst>
              <a:path w="4961402" h="3432777">
                <a:moveTo>
                  <a:pt x="0" y="0"/>
                </a:moveTo>
                <a:lnTo>
                  <a:pt x="4961402" y="0"/>
                </a:lnTo>
                <a:lnTo>
                  <a:pt x="4961402" y="3432777"/>
                </a:lnTo>
                <a:lnTo>
                  <a:pt x="0" y="3432777"/>
                </a:lnTo>
                <a:lnTo>
                  <a:pt x="0" y="0"/>
                </a:lnTo>
                <a:close/>
              </a:path>
            </a:pathLst>
          </a:custGeom>
          <a:blipFill>
            <a:blip r:embed="rId6"/>
            <a:stretch>
              <a:fillRect l="-3120" r="-3120"/>
            </a:stretch>
          </a:blipFill>
        </p:spPr>
        <p:txBody>
          <a:bodyPr/>
          <a:lstStyle/>
          <a:p>
            <a:endParaRPr lang="tr-TR"/>
          </a:p>
        </p:txBody>
      </p:sp>
      <p:sp>
        <p:nvSpPr>
          <p:cNvPr id="11" name="Freeform 11"/>
          <p:cNvSpPr/>
          <p:nvPr/>
        </p:nvSpPr>
        <p:spPr>
          <a:xfrm>
            <a:off x="1282629" y="6050801"/>
            <a:ext cx="5200154" cy="3386600"/>
          </a:xfrm>
          <a:custGeom>
            <a:avLst/>
            <a:gdLst/>
            <a:ahLst/>
            <a:cxnLst/>
            <a:rect l="l" t="t" r="r" b="b"/>
            <a:pathLst>
              <a:path w="5200154" h="3386600">
                <a:moveTo>
                  <a:pt x="0" y="0"/>
                </a:moveTo>
                <a:lnTo>
                  <a:pt x="5200154" y="0"/>
                </a:lnTo>
                <a:lnTo>
                  <a:pt x="5200154" y="3386601"/>
                </a:lnTo>
                <a:lnTo>
                  <a:pt x="0" y="3386601"/>
                </a:lnTo>
                <a:lnTo>
                  <a:pt x="0" y="0"/>
                </a:lnTo>
                <a:close/>
              </a:path>
            </a:pathLst>
          </a:custGeom>
          <a:blipFill>
            <a:blip r:embed="rId6"/>
            <a:stretch>
              <a:fillRect/>
            </a:stretch>
          </a:blipFill>
        </p:spPr>
        <p:txBody>
          <a:bodyPr/>
          <a:lstStyle/>
          <a:p>
            <a:endParaRPr lang="tr-TR"/>
          </a:p>
        </p:txBody>
      </p:sp>
      <p:sp>
        <p:nvSpPr>
          <p:cNvPr id="12" name="Freeform 12"/>
          <p:cNvSpPr/>
          <p:nvPr/>
        </p:nvSpPr>
        <p:spPr>
          <a:xfrm>
            <a:off x="7097572" y="6097117"/>
            <a:ext cx="5057919" cy="3293970"/>
          </a:xfrm>
          <a:custGeom>
            <a:avLst/>
            <a:gdLst/>
            <a:ahLst/>
            <a:cxnLst/>
            <a:rect l="l" t="t" r="r" b="b"/>
            <a:pathLst>
              <a:path w="5057919" h="3293970">
                <a:moveTo>
                  <a:pt x="0" y="0"/>
                </a:moveTo>
                <a:lnTo>
                  <a:pt x="5057919" y="0"/>
                </a:lnTo>
                <a:lnTo>
                  <a:pt x="5057919" y="3293969"/>
                </a:lnTo>
                <a:lnTo>
                  <a:pt x="0" y="3293969"/>
                </a:lnTo>
                <a:lnTo>
                  <a:pt x="0" y="0"/>
                </a:lnTo>
                <a:close/>
              </a:path>
            </a:pathLst>
          </a:custGeom>
          <a:blipFill>
            <a:blip r:embed="rId6"/>
            <a:stretch>
              <a:fillRect/>
            </a:stretch>
          </a:blipFill>
        </p:spPr>
        <p:txBody>
          <a:bodyPr/>
          <a:lstStyle/>
          <a:p>
            <a:endParaRPr lang="tr-TR"/>
          </a:p>
        </p:txBody>
      </p:sp>
      <p:sp>
        <p:nvSpPr>
          <p:cNvPr id="13" name="Freeform 13"/>
          <p:cNvSpPr/>
          <p:nvPr/>
        </p:nvSpPr>
        <p:spPr>
          <a:xfrm>
            <a:off x="12374408" y="6034880"/>
            <a:ext cx="5142676" cy="3349168"/>
          </a:xfrm>
          <a:custGeom>
            <a:avLst/>
            <a:gdLst/>
            <a:ahLst/>
            <a:cxnLst/>
            <a:rect l="l" t="t" r="r" b="b"/>
            <a:pathLst>
              <a:path w="5142676" h="3349168">
                <a:moveTo>
                  <a:pt x="0" y="0"/>
                </a:moveTo>
                <a:lnTo>
                  <a:pt x="5142676" y="0"/>
                </a:lnTo>
                <a:lnTo>
                  <a:pt x="5142676" y="3349168"/>
                </a:lnTo>
                <a:lnTo>
                  <a:pt x="0" y="3349168"/>
                </a:lnTo>
                <a:lnTo>
                  <a:pt x="0" y="0"/>
                </a:lnTo>
                <a:close/>
              </a:path>
            </a:pathLst>
          </a:custGeom>
          <a:blipFill>
            <a:blip r:embed="rId6"/>
            <a:stretch>
              <a:fillRect/>
            </a:stretch>
          </a:blipFill>
        </p:spPr>
        <p:txBody>
          <a:bodyPr/>
          <a:lstStyle/>
          <a:p>
            <a:endParaRPr lang="tr-TR"/>
          </a:p>
        </p:txBody>
      </p:sp>
      <p:sp>
        <p:nvSpPr>
          <p:cNvPr id="14" name="Freeform 14"/>
          <p:cNvSpPr/>
          <p:nvPr/>
        </p:nvSpPr>
        <p:spPr>
          <a:xfrm>
            <a:off x="4619426" y="1915620"/>
            <a:ext cx="1229027" cy="1302281"/>
          </a:xfrm>
          <a:custGeom>
            <a:avLst/>
            <a:gdLst/>
            <a:ahLst/>
            <a:cxnLst/>
            <a:rect l="l" t="t" r="r" b="b"/>
            <a:pathLst>
              <a:path w="1229027" h="1302281">
                <a:moveTo>
                  <a:pt x="0" y="0"/>
                </a:moveTo>
                <a:lnTo>
                  <a:pt x="1229028" y="0"/>
                </a:lnTo>
                <a:lnTo>
                  <a:pt x="1229028" y="1302280"/>
                </a:lnTo>
                <a:lnTo>
                  <a:pt x="0" y="13022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5" name="Freeform 15"/>
          <p:cNvSpPr/>
          <p:nvPr/>
        </p:nvSpPr>
        <p:spPr>
          <a:xfrm>
            <a:off x="14786473" y="1377299"/>
            <a:ext cx="1673432" cy="1729645"/>
          </a:xfrm>
          <a:custGeom>
            <a:avLst/>
            <a:gdLst/>
            <a:ahLst/>
            <a:cxnLst/>
            <a:rect l="l" t="t" r="r" b="b"/>
            <a:pathLst>
              <a:path w="1673432" h="1729645">
                <a:moveTo>
                  <a:pt x="0" y="0"/>
                </a:moveTo>
                <a:lnTo>
                  <a:pt x="1673432" y="0"/>
                </a:lnTo>
                <a:lnTo>
                  <a:pt x="1673432" y="1729646"/>
                </a:lnTo>
                <a:lnTo>
                  <a:pt x="0" y="17296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16" name="Freeform 16"/>
          <p:cNvSpPr/>
          <p:nvPr/>
        </p:nvSpPr>
        <p:spPr>
          <a:xfrm>
            <a:off x="4154211" y="5426852"/>
            <a:ext cx="2159458" cy="1803148"/>
          </a:xfrm>
          <a:custGeom>
            <a:avLst/>
            <a:gdLst/>
            <a:ahLst/>
            <a:cxnLst/>
            <a:rect l="l" t="t" r="r" b="b"/>
            <a:pathLst>
              <a:path w="2159458" h="1803148">
                <a:moveTo>
                  <a:pt x="0" y="0"/>
                </a:moveTo>
                <a:lnTo>
                  <a:pt x="2159458" y="0"/>
                </a:lnTo>
                <a:lnTo>
                  <a:pt x="2159458" y="1803148"/>
                </a:lnTo>
                <a:lnTo>
                  <a:pt x="0" y="18031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sp>
        <p:nvSpPr>
          <p:cNvPr id="17" name="Freeform 17"/>
          <p:cNvSpPr/>
          <p:nvPr/>
        </p:nvSpPr>
        <p:spPr>
          <a:xfrm>
            <a:off x="10018582" y="5426852"/>
            <a:ext cx="1832257" cy="1921393"/>
          </a:xfrm>
          <a:custGeom>
            <a:avLst/>
            <a:gdLst/>
            <a:ahLst/>
            <a:cxnLst/>
            <a:rect l="l" t="t" r="r" b="b"/>
            <a:pathLst>
              <a:path w="1832257" h="1921393">
                <a:moveTo>
                  <a:pt x="0" y="0"/>
                </a:moveTo>
                <a:lnTo>
                  <a:pt x="1832257" y="0"/>
                </a:lnTo>
                <a:lnTo>
                  <a:pt x="1832257" y="1921393"/>
                </a:lnTo>
                <a:lnTo>
                  <a:pt x="0" y="1921393"/>
                </a:lnTo>
                <a:lnTo>
                  <a:pt x="0" y="0"/>
                </a:lnTo>
                <a:close/>
              </a:path>
            </a:pathLst>
          </a:custGeom>
          <a:blipFill>
            <a:blip r:embed="rId15"/>
            <a:stretch>
              <a:fillRect t="-6399"/>
            </a:stretch>
          </a:blipFill>
        </p:spPr>
        <p:txBody>
          <a:bodyPr/>
          <a:lstStyle/>
          <a:p>
            <a:endParaRPr lang="tr-TR"/>
          </a:p>
        </p:txBody>
      </p:sp>
      <p:sp>
        <p:nvSpPr>
          <p:cNvPr id="18" name="Freeform 18"/>
          <p:cNvSpPr/>
          <p:nvPr/>
        </p:nvSpPr>
        <p:spPr>
          <a:xfrm>
            <a:off x="15542780" y="6097117"/>
            <a:ext cx="1315898" cy="1041204"/>
          </a:xfrm>
          <a:custGeom>
            <a:avLst/>
            <a:gdLst/>
            <a:ahLst/>
            <a:cxnLst/>
            <a:rect l="l" t="t" r="r" b="b"/>
            <a:pathLst>
              <a:path w="1315898" h="1041204">
                <a:moveTo>
                  <a:pt x="0" y="0"/>
                </a:moveTo>
                <a:lnTo>
                  <a:pt x="1315898" y="0"/>
                </a:lnTo>
                <a:lnTo>
                  <a:pt x="1315898" y="1041204"/>
                </a:lnTo>
                <a:lnTo>
                  <a:pt x="0" y="10412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tr-TR"/>
          </a:p>
        </p:txBody>
      </p:sp>
      <p:sp>
        <p:nvSpPr>
          <p:cNvPr id="19" name="TextBox 19"/>
          <p:cNvSpPr txBox="1"/>
          <p:nvPr/>
        </p:nvSpPr>
        <p:spPr>
          <a:xfrm>
            <a:off x="1535997" y="3284575"/>
            <a:ext cx="4673877" cy="2223472"/>
          </a:xfrm>
          <a:prstGeom prst="rect">
            <a:avLst/>
          </a:prstGeom>
        </p:spPr>
        <p:txBody>
          <a:bodyPr lIns="0" tIns="0" rIns="0" bIns="0" rtlCol="0" anchor="t">
            <a:spAutoFit/>
          </a:bodyPr>
          <a:lstStyle/>
          <a:p>
            <a:pPr algn="ctr">
              <a:lnSpc>
                <a:spcPts val="3577"/>
              </a:lnSpc>
            </a:pPr>
            <a:r>
              <a:rPr lang="en-US" sz="2555">
                <a:solidFill>
                  <a:srgbClr val="272626"/>
                </a:solidFill>
                <a:latin typeface="Arimo Bold"/>
              </a:rPr>
              <a:t>Allah’a İman</a:t>
            </a:r>
          </a:p>
          <a:p>
            <a:pPr algn="ctr">
              <a:lnSpc>
                <a:spcPts val="3577"/>
              </a:lnSpc>
            </a:pPr>
            <a:r>
              <a:rPr lang="en-US" sz="2555">
                <a:solidFill>
                  <a:srgbClr val="272626"/>
                </a:solidFill>
                <a:latin typeface="Arimo"/>
              </a:rPr>
              <a:t>Allah’ın bir ve tek olduğuna, ondan başka ilah olmadığına inanmaktır.</a:t>
            </a:r>
          </a:p>
          <a:p>
            <a:pPr algn="ctr">
              <a:lnSpc>
                <a:spcPts val="3577"/>
              </a:lnSpc>
            </a:pPr>
            <a:endParaRPr lang="en-US" sz="2555">
              <a:solidFill>
                <a:srgbClr val="272626"/>
              </a:solidFill>
              <a:latin typeface="Arimo"/>
            </a:endParaRPr>
          </a:p>
        </p:txBody>
      </p:sp>
      <p:sp>
        <p:nvSpPr>
          <p:cNvPr id="20" name="TextBox 20"/>
          <p:cNvSpPr txBox="1"/>
          <p:nvPr/>
        </p:nvSpPr>
        <p:spPr>
          <a:xfrm>
            <a:off x="7176962" y="3284575"/>
            <a:ext cx="4673877" cy="2223472"/>
          </a:xfrm>
          <a:prstGeom prst="rect">
            <a:avLst/>
          </a:prstGeom>
        </p:spPr>
        <p:txBody>
          <a:bodyPr lIns="0" tIns="0" rIns="0" bIns="0" rtlCol="0" anchor="t">
            <a:spAutoFit/>
          </a:bodyPr>
          <a:lstStyle/>
          <a:p>
            <a:pPr algn="ctr">
              <a:lnSpc>
                <a:spcPts val="3577"/>
              </a:lnSpc>
            </a:pPr>
            <a:r>
              <a:rPr lang="en-US" sz="2555">
                <a:solidFill>
                  <a:srgbClr val="272626"/>
                </a:solidFill>
                <a:latin typeface="Arimo Bold"/>
              </a:rPr>
              <a:t>Meleklere İman</a:t>
            </a:r>
          </a:p>
          <a:p>
            <a:pPr algn="ctr">
              <a:lnSpc>
                <a:spcPts val="3577"/>
              </a:lnSpc>
            </a:pPr>
            <a:r>
              <a:rPr lang="en-US" sz="2555">
                <a:solidFill>
                  <a:srgbClr val="272626"/>
                </a:solidFill>
                <a:latin typeface="Arimo"/>
              </a:rPr>
              <a:t>Allah’ın tarafından yaratılan ve ona sürekli ibadet eden nurdan yaratılmış varlıklardır.</a:t>
            </a:r>
          </a:p>
          <a:p>
            <a:pPr algn="ctr">
              <a:lnSpc>
                <a:spcPts val="3577"/>
              </a:lnSpc>
            </a:pPr>
            <a:endParaRPr lang="en-US" sz="2555">
              <a:solidFill>
                <a:srgbClr val="272626"/>
              </a:solidFill>
              <a:latin typeface="Arimo"/>
            </a:endParaRPr>
          </a:p>
        </p:txBody>
      </p:sp>
      <p:sp>
        <p:nvSpPr>
          <p:cNvPr id="21" name="TextBox 21"/>
          <p:cNvSpPr txBox="1"/>
          <p:nvPr/>
        </p:nvSpPr>
        <p:spPr>
          <a:xfrm>
            <a:off x="3770635" y="389922"/>
            <a:ext cx="10774646" cy="82867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Bryndan Write"/>
              </a:rPr>
              <a:t>İmanın Şartları</a:t>
            </a:r>
          </a:p>
        </p:txBody>
      </p:sp>
      <p:sp>
        <p:nvSpPr>
          <p:cNvPr id="22" name="TextBox 22"/>
          <p:cNvSpPr txBox="1"/>
          <p:nvPr/>
        </p:nvSpPr>
        <p:spPr>
          <a:xfrm>
            <a:off x="12449535" y="3099495"/>
            <a:ext cx="4673877" cy="2525891"/>
          </a:xfrm>
          <a:prstGeom prst="rect">
            <a:avLst/>
          </a:prstGeom>
        </p:spPr>
        <p:txBody>
          <a:bodyPr lIns="0" tIns="0" rIns="0" bIns="0" rtlCol="0" anchor="t">
            <a:spAutoFit/>
          </a:bodyPr>
          <a:lstStyle/>
          <a:p>
            <a:pPr algn="ctr">
              <a:lnSpc>
                <a:spcPts val="3577"/>
              </a:lnSpc>
            </a:pPr>
            <a:r>
              <a:rPr lang="en-US" sz="2555">
                <a:solidFill>
                  <a:srgbClr val="272626"/>
                </a:solidFill>
                <a:latin typeface="Arimo Bold"/>
              </a:rPr>
              <a:t>Peygamberlere İman</a:t>
            </a:r>
          </a:p>
          <a:p>
            <a:pPr algn="ctr">
              <a:lnSpc>
                <a:spcPts val="3279"/>
              </a:lnSpc>
            </a:pPr>
            <a:r>
              <a:rPr lang="en-US" sz="2342">
                <a:solidFill>
                  <a:srgbClr val="272626"/>
                </a:solidFill>
                <a:latin typeface="Arimo"/>
              </a:rPr>
              <a:t>Allah’ın insanlar arasından seçtiği elçilerdir.</a:t>
            </a:r>
          </a:p>
          <a:p>
            <a:pPr algn="ctr">
              <a:lnSpc>
                <a:spcPts val="3279"/>
              </a:lnSpc>
            </a:pPr>
            <a:r>
              <a:rPr lang="en-US" sz="2342">
                <a:solidFill>
                  <a:srgbClr val="272626"/>
                </a:solidFill>
                <a:latin typeface="Arimo"/>
              </a:rPr>
              <a:t>Bütün peygamberlere ayırt etmeksizin inanmak demektir.</a:t>
            </a:r>
          </a:p>
          <a:p>
            <a:pPr algn="ctr">
              <a:lnSpc>
                <a:spcPts val="3577"/>
              </a:lnSpc>
            </a:pPr>
            <a:endParaRPr lang="en-US" sz="2342">
              <a:solidFill>
                <a:srgbClr val="272626"/>
              </a:solidFill>
              <a:latin typeface="Arimo"/>
            </a:endParaRPr>
          </a:p>
        </p:txBody>
      </p:sp>
      <p:sp>
        <p:nvSpPr>
          <p:cNvPr id="23" name="TextBox 23"/>
          <p:cNvSpPr txBox="1"/>
          <p:nvPr/>
        </p:nvSpPr>
        <p:spPr>
          <a:xfrm>
            <a:off x="1575859" y="7281570"/>
            <a:ext cx="4389554" cy="2193924"/>
          </a:xfrm>
          <a:prstGeom prst="rect">
            <a:avLst/>
          </a:prstGeom>
        </p:spPr>
        <p:txBody>
          <a:bodyPr lIns="0" tIns="0" rIns="0" bIns="0" rtlCol="0" anchor="t">
            <a:spAutoFit/>
          </a:bodyPr>
          <a:lstStyle/>
          <a:p>
            <a:pPr algn="ctr">
              <a:lnSpc>
                <a:spcPts val="3500"/>
              </a:lnSpc>
            </a:pPr>
            <a:r>
              <a:rPr lang="en-US" sz="2500">
                <a:solidFill>
                  <a:srgbClr val="272626"/>
                </a:solidFill>
                <a:latin typeface="Arimo Bold"/>
              </a:rPr>
              <a:t>Kitaplara İman</a:t>
            </a:r>
          </a:p>
          <a:p>
            <a:pPr algn="ctr">
              <a:lnSpc>
                <a:spcPts val="3500"/>
              </a:lnSpc>
            </a:pPr>
            <a:r>
              <a:rPr lang="en-US" sz="2500">
                <a:solidFill>
                  <a:srgbClr val="272626"/>
                </a:solidFill>
                <a:latin typeface="Arimo"/>
              </a:rPr>
              <a:t>Allah’ın gönderdiği kutsal kitapların hepsine inanmak ve saygı göstermektir.</a:t>
            </a:r>
          </a:p>
          <a:p>
            <a:pPr algn="ctr">
              <a:lnSpc>
                <a:spcPts val="3500"/>
              </a:lnSpc>
            </a:pPr>
            <a:endParaRPr lang="en-US" sz="2500">
              <a:solidFill>
                <a:srgbClr val="272626"/>
              </a:solidFill>
              <a:latin typeface="Arimo"/>
            </a:endParaRPr>
          </a:p>
        </p:txBody>
      </p:sp>
      <p:sp>
        <p:nvSpPr>
          <p:cNvPr id="24" name="TextBox 24"/>
          <p:cNvSpPr txBox="1"/>
          <p:nvPr/>
        </p:nvSpPr>
        <p:spPr>
          <a:xfrm>
            <a:off x="7293823" y="7365094"/>
            <a:ext cx="4389554" cy="1755774"/>
          </a:xfrm>
          <a:prstGeom prst="rect">
            <a:avLst/>
          </a:prstGeom>
        </p:spPr>
        <p:txBody>
          <a:bodyPr lIns="0" tIns="0" rIns="0" bIns="0" rtlCol="0" anchor="t">
            <a:spAutoFit/>
          </a:bodyPr>
          <a:lstStyle/>
          <a:p>
            <a:pPr algn="ctr">
              <a:lnSpc>
                <a:spcPts val="3500"/>
              </a:lnSpc>
            </a:pPr>
            <a:r>
              <a:rPr lang="en-US" sz="2500">
                <a:solidFill>
                  <a:srgbClr val="272626"/>
                </a:solidFill>
                <a:latin typeface="Arimo Bold"/>
              </a:rPr>
              <a:t>Ahirete İman</a:t>
            </a:r>
          </a:p>
          <a:p>
            <a:pPr algn="ctr">
              <a:lnSpc>
                <a:spcPts val="3500"/>
              </a:lnSpc>
            </a:pPr>
            <a:r>
              <a:rPr lang="en-US" sz="2500">
                <a:solidFill>
                  <a:srgbClr val="272626"/>
                </a:solidFill>
                <a:latin typeface="Arimo"/>
              </a:rPr>
              <a:t>Öldükten sonra sonsuza kadar yaşayacağımız ahiret hayatına inanmaktır.</a:t>
            </a:r>
          </a:p>
        </p:txBody>
      </p:sp>
      <p:sp>
        <p:nvSpPr>
          <p:cNvPr id="25" name="TextBox 25"/>
          <p:cNvSpPr txBox="1"/>
          <p:nvPr/>
        </p:nvSpPr>
        <p:spPr>
          <a:xfrm>
            <a:off x="12513296" y="7355569"/>
            <a:ext cx="4844646" cy="2321673"/>
          </a:xfrm>
          <a:prstGeom prst="rect">
            <a:avLst/>
          </a:prstGeom>
        </p:spPr>
        <p:txBody>
          <a:bodyPr lIns="0" tIns="0" rIns="0" bIns="0" rtlCol="0" anchor="t">
            <a:spAutoFit/>
          </a:bodyPr>
          <a:lstStyle/>
          <a:p>
            <a:pPr algn="ctr">
              <a:lnSpc>
                <a:spcPts val="3708"/>
              </a:lnSpc>
            </a:pPr>
            <a:r>
              <a:rPr lang="en-US" sz="2648">
                <a:solidFill>
                  <a:srgbClr val="272626"/>
                </a:solidFill>
                <a:latin typeface="Arimo Bold"/>
              </a:rPr>
              <a:t>Kaza ve Kadere İman</a:t>
            </a:r>
          </a:p>
          <a:p>
            <a:pPr algn="ctr">
              <a:lnSpc>
                <a:spcPts val="3708"/>
              </a:lnSpc>
            </a:pPr>
            <a:r>
              <a:rPr lang="en-US" sz="2648">
                <a:solidFill>
                  <a:srgbClr val="272626"/>
                </a:solidFill>
                <a:latin typeface="Arimo"/>
              </a:rPr>
              <a:t>Hayatımızda olan şeylerin Allah tarafından düzenlenmesi demektir</a:t>
            </a:r>
          </a:p>
          <a:p>
            <a:pPr algn="ctr">
              <a:lnSpc>
                <a:spcPts val="3708"/>
              </a:lnSpc>
            </a:pPr>
            <a:endParaRPr lang="en-US" sz="2648">
              <a:solidFill>
                <a:srgbClr val="272626"/>
              </a:solidFill>
              <a:latin typeface="Arim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sp>
        <p:nvSpPr>
          <p:cNvPr id="2" name="Freeform 2"/>
          <p:cNvSpPr/>
          <p:nvPr/>
        </p:nvSpPr>
        <p:spPr>
          <a:xfrm rot="-5542444">
            <a:off x="-1122800" y="1275851"/>
            <a:ext cx="2706564" cy="2701643"/>
          </a:xfrm>
          <a:custGeom>
            <a:avLst/>
            <a:gdLst/>
            <a:ahLst/>
            <a:cxnLst/>
            <a:rect l="l" t="t" r="r" b="b"/>
            <a:pathLst>
              <a:path w="2706564" h="2701643">
                <a:moveTo>
                  <a:pt x="0" y="0"/>
                </a:moveTo>
                <a:lnTo>
                  <a:pt x="2706564" y="0"/>
                </a:lnTo>
                <a:lnTo>
                  <a:pt x="2706564" y="2701644"/>
                </a:lnTo>
                <a:lnTo>
                  <a:pt x="0" y="270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556168" y="68488"/>
            <a:ext cx="11640837" cy="1538217"/>
            <a:chOff x="0" y="0"/>
            <a:chExt cx="14682140" cy="1940093"/>
          </a:xfrm>
        </p:grpSpPr>
        <p:sp>
          <p:nvSpPr>
            <p:cNvPr id="4" name="Freeform 4"/>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E49F9E"/>
            </a:solidFill>
          </p:spPr>
          <p:txBody>
            <a:bodyPr/>
            <a:lstStyle/>
            <a:p>
              <a:endParaRPr lang="tr-TR"/>
            </a:p>
          </p:txBody>
        </p:sp>
      </p:grpSp>
      <p:sp>
        <p:nvSpPr>
          <p:cNvPr id="5" name="Freeform 5"/>
          <p:cNvSpPr/>
          <p:nvPr/>
        </p:nvSpPr>
        <p:spPr>
          <a:xfrm rot="-60532">
            <a:off x="5151064" y="288281"/>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2931074" y="278668"/>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7" name="Group 7"/>
          <p:cNvGrpSpPr/>
          <p:nvPr/>
        </p:nvGrpSpPr>
        <p:grpSpPr>
          <a:xfrm>
            <a:off x="4141110" y="1606705"/>
            <a:ext cx="10171427" cy="9195482"/>
            <a:chOff x="0" y="0"/>
            <a:chExt cx="812800" cy="734812"/>
          </a:xfrm>
        </p:grpSpPr>
        <p:sp>
          <p:nvSpPr>
            <p:cNvPr id="8" name="Freeform 8"/>
            <p:cNvSpPr/>
            <p:nvPr/>
          </p:nvSpPr>
          <p:spPr>
            <a:xfrm>
              <a:off x="0" y="0"/>
              <a:ext cx="812800" cy="734812"/>
            </a:xfrm>
            <a:custGeom>
              <a:avLst/>
              <a:gdLst/>
              <a:ahLst/>
              <a:cxnLst/>
              <a:rect l="l" t="t" r="r" b="b"/>
              <a:pathLst>
                <a:path w="812800" h="734812">
                  <a:moveTo>
                    <a:pt x="406400" y="0"/>
                  </a:moveTo>
                  <a:cubicBezTo>
                    <a:pt x="181951" y="0"/>
                    <a:pt x="0" y="164493"/>
                    <a:pt x="0" y="367406"/>
                  </a:cubicBezTo>
                  <a:cubicBezTo>
                    <a:pt x="0" y="570319"/>
                    <a:pt x="181951" y="734812"/>
                    <a:pt x="406400" y="734812"/>
                  </a:cubicBezTo>
                  <a:cubicBezTo>
                    <a:pt x="630849" y="734812"/>
                    <a:pt x="812800" y="570319"/>
                    <a:pt x="812800" y="367406"/>
                  </a:cubicBezTo>
                  <a:cubicBezTo>
                    <a:pt x="812800" y="164493"/>
                    <a:pt x="630849" y="0"/>
                    <a:pt x="406400" y="0"/>
                  </a:cubicBezTo>
                  <a:close/>
                </a:path>
              </a:pathLst>
            </a:custGeom>
            <a:solidFill>
              <a:srgbClr val="DECE21"/>
            </a:solidFill>
          </p:spPr>
          <p:txBody>
            <a:bodyPr/>
            <a:lstStyle/>
            <a:p>
              <a:endParaRPr lang="tr-TR"/>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a:off x="14032508" y="7830321"/>
            <a:ext cx="3890187" cy="2055315"/>
          </a:xfrm>
          <a:custGeom>
            <a:avLst/>
            <a:gdLst/>
            <a:ahLst/>
            <a:cxnLst/>
            <a:rect l="l" t="t" r="r" b="b"/>
            <a:pathLst>
              <a:path w="3890187" h="2055315">
                <a:moveTo>
                  <a:pt x="0" y="0"/>
                </a:moveTo>
                <a:lnTo>
                  <a:pt x="3890187" y="0"/>
                </a:lnTo>
                <a:lnTo>
                  <a:pt x="3890187" y="2055315"/>
                </a:lnTo>
                <a:lnTo>
                  <a:pt x="0" y="2055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1" name="Freeform 11"/>
          <p:cNvSpPr/>
          <p:nvPr/>
        </p:nvSpPr>
        <p:spPr>
          <a:xfrm>
            <a:off x="15757244" y="3715521"/>
            <a:ext cx="1959674" cy="4114800"/>
          </a:xfrm>
          <a:custGeom>
            <a:avLst/>
            <a:gdLst/>
            <a:ahLst/>
            <a:cxnLst/>
            <a:rect l="l" t="t" r="r" b="b"/>
            <a:pathLst>
              <a:path w="1959674" h="4114800">
                <a:moveTo>
                  <a:pt x="0" y="0"/>
                </a:moveTo>
                <a:lnTo>
                  <a:pt x="1959674" y="0"/>
                </a:lnTo>
                <a:lnTo>
                  <a:pt x="19596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2" name="Freeform 12"/>
          <p:cNvSpPr/>
          <p:nvPr/>
        </p:nvSpPr>
        <p:spPr>
          <a:xfrm>
            <a:off x="245009" y="4554962"/>
            <a:ext cx="3744255" cy="3820669"/>
          </a:xfrm>
          <a:custGeom>
            <a:avLst/>
            <a:gdLst/>
            <a:ahLst/>
            <a:cxnLst/>
            <a:rect l="l" t="t" r="r" b="b"/>
            <a:pathLst>
              <a:path w="3744255" h="3820669">
                <a:moveTo>
                  <a:pt x="0" y="0"/>
                </a:moveTo>
                <a:lnTo>
                  <a:pt x="3744255" y="0"/>
                </a:lnTo>
                <a:lnTo>
                  <a:pt x="3744255" y="3820668"/>
                </a:lnTo>
                <a:lnTo>
                  <a:pt x="0" y="3820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3" name="TextBox 13"/>
          <p:cNvSpPr txBox="1"/>
          <p:nvPr/>
        </p:nvSpPr>
        <p:spPr>
          <a:xfrm>
            <a:off x="5141646" y="3265710"/>
            <a:ext cx="8170354" cy="5791746"/>
          </a:xfrm>
          <a:prstGeom prst="rect">
            <a:avLst/>
          </a:prstGeom>
        </p:spPr>
        <p:txBody>
          <a:bodyPr lIns="0" tIns="0" rIns="0" bIns="0" rtlCol="0" anchor="t">
            <a:spAutoFit/>
          </a:bodyPr>
          <a:lstStyle/>
          <a:p>
            <a:pPr algn="ctr">
              <a:lnSpc>
                <a:spcPts val="5748"/>
              </a:lnSpc>
            </a:pPr>
            <a:r>
              <a:rPr lang="en-US" sz="4105">
                <a:solidFill>
                  <a:srgbClr val="272626"/>
                </a:solidFill>
                <a:latin typeface="KG Primary Penmanship"/>
              </a:rPr>
              <a:t>İslam dininin inanç esaslarının başında Allah’a İman gelir. İnancımıza göre Allah vardır ve birdir. Ondan başka tanrı</a:t>
            </a:r>
          </a:p>
          <a:p>
            <a:pPr algn="ctr">
              <a:lnSpc>
                <a:spcPts val="5748"/>
              </a:lnSpc>
            </a:pPr>
            <a:r>
              <a:rPr lang="en-US" sz="4105">
                <a:solidFill>
                  <a:srgbClr val="272626"/>
                </a:solidFill>
                <a:latin typeface="KG Primary Penmanship"/>
              </a:rPr>
              <a:t>yoktur. Bizler yalnızca Allah’a ibadet</a:t>
            </a:r>
          </a:p>
          <a:p>
            <a:pPr algn="ctr">
              <a:lnSpc>
                <a:spcPts val="5748"/>
              </a:lnSpc>
            </a:pPr>
            <a:r>
              <a:rPr lang="en-US" sz="4105">
                <a:solidFill>
                  <a:srgbClr val="272626"/>
                </a:solidFill>
                <a:latin typeface="KG Primary Penmanship"/>
              </a:rPr>
              <a:t>eder ve ona yönelip dua ederiz. Dualarımızda Allah’tan yardım diler, dilek ve sıkıntılarımızı Rabbimize iletiriz. Ondan, bize yardım etmesini isteriz.</a:t>
            </a:r>
          </a:p>
        </p:txBody>
      </p:sp>
      <p:sp>
        <p:nvSpPr>
          <p:cNvPr id="14" name="TextBox 14"/>
          <p:cNvSpPr txBox="1"/>
          <p:nvPr/>
        </p:nvSpPr>
        <p:spPr>
          <a:xfrm>
            <a:off x="3770635" y="389922"/>
            <a:ext cx="10774646" cy="1590675"/>
          </a:xfrm>
          <a:prstGeom prst="rect">
            <a:avLst/>
          </a:prstGeom>
        </p:spPr>
        <p:txBody>
          <a:bodyPr lIns="0" tIns="0" rIns="0" bIns="0" rtlCol="0" anchor="t">
            <a:spAutoFit/>
          </a:bodyPr>
          <a:lstStyle/>
          <a:p>
            <a:pPr algn="ctr">
              <a:lnSpc>
                <a:spcPts val="6000"/>
              </a:lnSpc>
            </a:pPr>
            <a:r>
              <a:rPr lang="en-US" sz="5000">
                <a:solidFill>
                  <a:srgbClr val="272626"/>
                </a:solidFill>
                <a:latin typeface="Bryndan Write"/>
              </a:rPr>
              <a:t>İmanın Şartları</a:t>
            </a:r>
          </a:p>
          <a:p>
            <a:pPr algn="ctr">
              <a:lnSpc>
                <a:spcPts val="6000"/>
              </a:lnSpc>
              <a:spcBef>
                <a:spcPct val="0"/>
              </a:spcBef>
            </a:pPr>
            <a:endParaRPr lang="en-US" sz="5000">
              <a:solidFill>
                <a:srgbClr val="272626"/>
              </a:solidFill>
              <a:latin typeface="Bryndan Write"/>
            </a:endParaRPr>
          </a:p>
        </p:txBody>
      </p:sp>
      <p:sp>
        <p:nvSpPr>
          <p:cNvPr id="15" name="TextBox 15"/>
          <p:cNvSpPr txBox="1"/>
          <p:nvPr/>
        </p:nvSpPr>
        <p:spPr>
          <a:xfrm>
            <a:off x="3989264" y="1797998"/>
            <a:ext cx="10774646" cy="82867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Bryndan Write"/>
              </a:rPr>
              <a:t>1.Allah’a İman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5B6"/>
        </a:solidFill>
        <a:effectLst/>
      </p:bgPr>
    </p:bg>
    <p:spTree>
      <p:nvGrpSpPr>
        <p:cNvPr id="1" name=""/>
        <p:cNvGrpSpPr/>
        <p:nvPr/>
      </p:nvGrpSpPr>
      <p:grpSpPr>
        <a:xfrm>
          <a:off x="0" y="0"/>
          <a:ext cx="0" cy="0"/>
          <a:chOff x="0" y="0"/>
          <a:chExt cx="0" cy="0"/>
        </a:xfrm>
      </p:grpSpPr>
      <p:sp>
        <p:nvSpPr>
          <p:cNvPr id="2" name="Freeform 2"/>
          <p:cNvSpPr/>
          <p:nvPr/>
        </p:nvSpPr>
        <p:spPr>
          <a:xfrm rot="-5542444">
            <a:off x="-1122800" y="1275851"/>
            <a:ext cx="2706564" cy="2701643"/>
          </a:xfrm>
          <a:custGeom>
            <a:avLst/>
            <a:gdLst/>
            <a:ahLst/>
            <a:cxnLst/>
            <a:rect l="l" t="t" r="r" b="b"/>
            <a:pathLst>
              <a:path w="2706564" h="2701643">
                <a:moveTo>
                  <a:pt x="0" y="0"/>
                </a:moveTo>
                <a:lnTo>
                  <a:pt x="2706564" y="0"/>
                </a:lnTo>
                <a:lnTo>
                  <a:pt x="2706564" y="2701644"/>
                </a:lnTo>
                <a:lnTo>
                  <a:pt x="0" y="27016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grpSp>
        <p:nvGrpSpPr>
          <p:cNvPr id="3" name="Group 3"/>
          <p:cNvGrpSpPr/>
          <p:nvPr/>
        </p:nvGrpSpPr>
        <p:grpSpPr>
          <a:xfrm>
            <a:off x="3556168" y="68488"/>
            <a:ext cx="11640837" cy="1538217"/>
            <a:chOff x="0" y="0"/>
            <a:chExt cx="14682140" cy="1940093"/>
          </a:xfrm>
        </p:grpSpPr>
        <p:sp>
          <p:nvSpPr>
            <p:cNvPr id="4" name="Freeform 4"/>
            <p:cNvSpPr/>
            <p:nvPr/>
          </p:nvSpPr>
          <p:spPr>
            <a:xfrm>
              <a:off x="0" y="-4073"/>
              <a:ext cx="14688530" cy="1946696"/>
            </a:xfrm>
            <a:custGeom>
              <a:avLst/>
              <a:gdLst/>
              <a:ahLst/>
              <a:cxnLst/>
              <a:rect l="l" t="t" r="r" b="b"/>
              <a:pathLst>
                <a:path w="14688530" h="1946696">
                  <a:moveTo>
                    <a:pt x="14060753" y="1892218"/>
                  </a:moveTo>
                  <a:cubicBezTo>
                    <a:pt x="14060753" y="1892218"/>
                    <a:pt x="13329878" y="1946696"/>
                    <a:pt x="11321074" y="1944075"/>
                  </a:cubicBezTo>
                  <a:cubicBezTo>
                    <a:pt x="5334503" y="1941912"/>
                    <a:pt x="1057074" y="1934088"/>
                    <a:pt x="1057074" y="1934088"/>
                  </a:cubicBezTo>
                  <a:cubicBezTo>
                    <a:pt x="812932" y="1925254"/>
                    <a:pt x="449110" y="1904023"/>
                    <a:pt x="282371" y="1845846"/>
                  </a:cubicBezTo>
                  <a:cubicBezTo>
                    <a:pt x="4469" y="1748882"/>
                    <a:pt x="0" y="1575604"/>
                    <a:pt x="0" y="1246360"/>
                  </a:cubicBezTo>
                  <a:cubicBezTo>
                    <a:pt x="8536" y="491230"/>
                    <a:pt x="0" y="345608"/>
                    <a:pt x="77597" y="223930"/>
                  </a:cubicBezTo>
                  <a:cubicBezTo>
                    <a:pt x="217372" y="4759"/>
                    <a:pt x="519255" y="4073"/>
                    <a:pt x="937909" y="4073"/>
                  </a:cubicBezTo>
                  <a:cubicBezTo>
                    <a:pt x="937909" y="4073"/>
                    <a:pt x="2822598" y="15681"/>
                    <a:pt x="9113625" y="7673"/>
                  </a:cubicBezTo>
                  <a:cubicBezTo>
                    <a:pt x="13110950" y="0"/>
                    <a:pt x="13827683" y="6979"/>
                    <a:pt x="13827683" y="6979"/>
                  </a:cubicBezTo>
                  <a:cubicBezTo>
                    <a:pt x="14195991" y="14458"/>
                    <a:pt x="14334251" y="42638"/>
                    <a:pt x="14531992" y="165219"/>
                  </a:cubicBezTo>
                  <a:cubicBezTo>
                    <a:pt x="14683008" y="258836"/>
                    <a:pt x="14688530" y="476157"/>
                    <a:pt x="14679391" y="1246352"/>
                  </a:cubicBezTo>
                  <a:cubicBezTo>
                    <a:pt x="14679389" y="1693569"/>
                    <a:pt x="14636606" y="1842156"/>
                    <a:pt x="14060753" y="1892218"/>
                  </a:cubicBezTo>
                  <a:close/>
                </a:path>
              </a:pathLst>
            </a:custGeom>
            <a:solidFill>
              <a:srgbClr val="E49F9E"/>
            </a:solidFill>
          </p:spPr>
          <p:txBody>
            <a:bodyPr/>
            <a:lstStyle/>
            <a:p>
              <a:endParaRPr lang="tr-TR"/>
            </a:p>
          </p:txBody>
        </p:sp>
      </p:grpSp>
      <p:sp>
        <p:nvSpPr>
          <p:cNvPr id="5" name="Freeform 5"/>
          <p:cNvSpPr/>
          <p:nvPr/>
        </p:nvSpPr>
        <p:spPr>
          <a:xfrm rot="-60532">
            <a:off x="4590929" y="297894"/>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6" name="Freeform 6"/>
          <p:cNvSpPr/>
          <p:nvPr/>
        </p:nvSpPr>
        <p:spPr>
          <a:xfrm>
            <a:off x="12931074" y="288281"/>
            <a:ext cx="1101434" cy="1079405"/>
          </a:xfrm>
          <a:custGeom>
            <a:avLst/>
            <a:gdLst/>
            <a:ahLst/>
            <a:cxnLst/>
            <a:rect l="l" t="t" r="r" b="b"/>
            <a:pathLst>
              <a:path w="1101434" h="1079405">
                <a:moveTo>
                  <a:pt x="0" y="0"/>
                </a:moveTo>
                <a:lnTo>
                  <a:pt x="1101434" y="0"/>
                </a:lnTo>
                <a:lnTo>
                  <a:pt x="1101434" y="1079405"/>
                </a:lnTo>
                <a:lnTo>
                  <a:pt x="0" y="107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7" name="Group 7"/>
          <p:cNvGrpSpPr/>
          <p:nvPr/>
        </p:nvGrpSpPr>
        <p:grpSpPr>
          <a:xfrm>
            <a:off x="4141110" y="1606705"/>
            <a:ext cx="10171427" cy="9195482"/>
            <a:chOff x="0" y="0"/>
            <a:chExt cx="812800" cy="734812"/>
          </a:xfrm>
        </p:grpSpPr>
        <p:sp>
          <p:nvSpPr>
            <p:cNvPr id="8" name="Freeform 8"/>
            <p:cNvSpPr/>
            <p:nvPr/>
          </p:nvSpPr>
          <p:spPr>
            <a:xfrm>
              <a:off x="0" y="0"/>
              <a:ext cx="812800" cy="734812"/>
            </a:xfrm>
            <a:custGeom>
              <a:avLst/>
              <a:gdLst/>
              <a:ahLst/>
              <a:cxnLst/>
              <a:rect l="l" t="t" r="r" b="b"/>
              <a:pathLst>
                <a:path w="812800" h="734812">
                  <a:moveTo>
                    <a:pt x="406400" y="0"/>
                  </a:moveTo>
                  <a:cubicBezTo>
                    <a:pt x="181951" y="0"/>
                    <a:pt x="0" y="164493"/>
                    <a:pt x="0" y="367406"/>
                  </a:cubicBezTo>
                  <a:cubicBezTo>
                    <a:pt x="0" y="570319"/>
                    <a:pt x="181951" y="734812"/>
                    <a:pt x="406400" y="734812"/>
                  </a:cubicBezTo>
                  <a:cubicBezTo>
                    <a:pt x="630849" y="734812"/>
                    <a:pt x="812800" y="570319"/>
                    <a:pt x="812800" y="367406"/>
                  </a:cubicBezTo>
                  <a:cubicBezTo>
                    <a:pt x="812800" y="164493"/>
                    <a:pt x="630849" y="0"/>
                    <a:pt x="406400" y="0"/>
                  </a:cubicBezTo>
                  <a:close/>
                </a:path>
              </a:pathLst>
            </a:custGeom>
            <a:solidFill>
              <a:srgbClr val="DECE21"/>
            </a:solidFill>
          </p:spPr>
          <p:txBody>
            <a:bodyPr/>
            <a:lstStyle/>
            <a:p>
              <a:endParaRPr lang="tr-TR"/>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640"/>
                </a:lnSpc>
              </a:pPr>
              <a:endParaRPr/>
            </a:p>
          </p:txBody>
        </p:sp>
      </p:grpSp>
      <p:sp>
        <p:nvSpPr>
          <p:cNvPr id="10" name="Freeform 10"/>
          <p:cNvSpPr/>
          <p:nvPr/>
        </p:nvSpPr>
        <p:spPr>
          <a:xfrm>
            <a:off x="14032508" y="7830321"/>
            <a:ext cx="3890187" cy="2055315"/>
          </a:xfrm>
          <a:custGeom>
            <a:avLst/>
            <a:gdLst/>
            <a:ahLst/>
            <a:cxnLst/>
            <a:rect l="l" t="t" r="r" b="b"/>
            <a:pathLst>
              <a:path w="3890187" h="2055315">
                <a:moveTo>
                  <a:pt x="0" y="0"/>
                </a:moveTo>
                <a:lnTo>
                  <a:pt x="3890187" y="0"/>
                </a:lnTo>
                <a:lnTo>
                  <a:pt x="3890187" y="2055315"/>
                </a:lnTo>
                <a:lnTo>
                  <a:pt x="0" y="2055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11" name="Freeform 11"/>
          <p:cNvSpPr/>
          <p:nvPr/>
        </p:nvSpPr>
        <p:spPr>
          <a:xfrm>
            <a:off x="15757244" y="3715521"/>
            <a:ext cx="1959674" cy="4114800"/>
          </a:xfrm>
          <a:custGeom>
            <a:avLst/>
            <a:gdLst/>
            <a:ahLst/>
            <a:cxnLst/>
            <a:rect l="l" t="t" r="r" b="b"/>
            <a:pathLst>
              <a:path w="1959674" h="4114800">
                <a:moveTo>
                  <a:pt x="0" y="0"/>
                </a:moveTo>
                <a:lnTo>
                  <a:pt x="1959674" y="0"/>
                </a:lnTo>
                <a:lnTo>
                  <a:pt x="195967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12" name="Freeform 12"/>
          <p:cNvSpPr/>
          <p:nvPr/>
        </p:nvSpPr>
        <p:spPr>
          <a:xfrm>
            <a:off x="245009" y="4554962"/>
            <a:ext cx="3744255" cy="3820669"/>
          </a:xfrm>
          <a:custGeom>
            <a:avLst/>
            <a:gdLst/>
            <a:ahLst/>
            <a:cxnLst/>
            <a:rect l="l" t="t" r="r" b="b"/>
            <a:pathLst>
              <a:path w="3744255" h="3820669">
                <a:moveTo>
                  <a:pt x="0" y="0"/>
                </a:moveTo>
                <a:lnTo>
                  <a:pt x="3744255" y="0"/>
                </a:lnTo>
                <a:lnTo>
                  <a:pt x="3744255" y="3820668"/>
                </a:lnTo>
                <a:lnTo>
                  <a:pt x="0" y="38206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13" name="TextBox 13"/>
          <p:cNvSpPr txBox="1"/>
          <p:nvPr/>
        </p:nvSpPr>
        <p:spPr>
          <a:xfrm>
            <a:off x="5141646" y="3265710"/>
            <a:ext cx="8170354" cy="5772638"/>
          </a:xfrm>
          <a:prstGeom prst="rect">
            <a:avLst/>
          </a:prstGeom>
        </p:spPr>
        <p:txBody>
          <a:bodyPr lIns="0" tIns="0" rIns="0" bIns="0" rtlCol="0" anchor="t">
            <a:spAutoFit/>
          </a:bodyPr>
          <a:lstStyle/>
          <a:p>
            <a:pPr algn="ctr">
              <a:lnSpc>
                <a:spcPts val="5748"/>
              </a:lnSpc>
            </a:pPr>
            <a:r>
              <a:rPr lang="en-US" sz="4105">
                <a:solidFill>
                  <a:srgbClr val="272626"/>
                </a:solidFill>
                <a:latin typeface="KG Primary Penmanship"/>
              </a:rPr>
              <a:t>Allah’ın bir olduğu, ondan başka ilah olmadığı; Rabbimizin eşinin,benzerinin ve denginin bulunmadığı inancına </a:t>
            </a:r>
            <a:r>
              <a:rPr lang="en-US" sz="4105">
                <a:solidFill>
                  <a:srgbClr val="A92728"/>
                </a:solidFill>
                <a:latin typeface="KG Primary Penmanship"/>
              </a:rPr>
              <a:t>tevhid inancı</a:t>
            </a:r>
            <a:r>
              <a:rPr lang="en-US" sz="4105">
                <a:solidFill>
                  <a:srgbClr val="272626"/>
                </a:solidFill>
                <a:latin typeface="KG Primary Penmanship"/>
              </a:rPr>
              <a:t> denir.  </a:t>
            </a:r>
            <a:r>
              <a:rPr lang="en-US" sz="4105">
                <a:solidFill>
                  <a:srgbClr val="A92728"/>
                </a:solidFill>
                <a:latin typeface="KG Primary Penmanship"/>
              </a:rPr>
              <a:t>Kelime-i tevhid</a:t>
            </a:r>
            <a:r>
              <a:rPr lang="en-US" sz="4105">
                <a:solidFill>
                  <a:srgbClr val="272626"/>
                </a:solidFill>
                <a:latin typeface="KG Primary Penmanship"/>
              </a:rPr>
              <a:t>, “</a:t>
            </a:r>
            <a:r>
              <a:rPr lang="en-US" sz="4105">
                <a:solidFill>
                  <a:srgbClr val="6D36C6"/>
                </a:solidFill>
                <a:latin typeface="KG Primary Penmanship"/>
              </a:rPr>
              <a:t>Lâ ilâhe illallah, Muhammedün Resûlullah.”</a:t>
            </a:r>
          </a:p>
          <a:p>
            <a:pPr algn="ctr">
              <a:lnSpc>
                <a:spcPts val="5748"/>
              </a:lnSpc>
            </a:pPr>
            <a:r>
              <a:rPr lang="en-US" sz="4105">
                <a:solidFill>
                  <a:srgbClr val="272626"/>
                </a:solidFill>
                <a:latin typeface="KG Primary Penmanship"/>
              </a:rPr>
              <a:t>ifadesine denir. Bu ifade, “</a:t>
            </a:r>
            <a:r>
              <a:rPr lang="en-US" sz="4105">
                <a:solidFill>
                  <a:srgbClr val="6D36C6"/>
                </a:solidFill>
                <a:latin typeface="KG Primary Penmanship"/>
              </a:rPr>
              <a:t>Allah’tan başka ilah yoktur, Hz. Muhammed onun</a:t>
            </a:r>
          </a:p>
          <a:p>
            <a:pPr algn="ctr">
              <a:lnSpc>
                <a:spcPts val="5748"/>
              </a:lnSpc>
            </a:pPr>
            <a:r>
              <a:rPr lang="en-US" sz="4105">
                <a:solidFill>
                  <a:srgbClr val="6D36C6"/>
                </a:solidFill>
                <a:latin typeface="KG Primary Penmanship"/>
              </a:rPr>
              <a:t>elçisidir</a:t>
            </a:r>
            <a:r>
              <a:rPr lang="en-US" sz="4105">
                <a:solidFill>
                  <a:srgbClr val="272626"/>
                </a:solidFill>
                <a:latin typeface="KG Primary Penmanship"/>
              </a:rPr>
              <a:t>.” anlamına gelir.</a:t>
            </a:r>
          </a:p>
        </p:txBody>
      </p:sp>
      <p:sp>
        <p:nvSpPr>
          <p:cNvPr id="14" name="TextBox 14"/>
          <p:cNvSpPr txBox="1"/>
          <p:nvPr/>
        </p:nvSpPr>
        <p:spPr>
          <a:xfrm>
            <a:off x="3989264" y="389922"/>
            <a:ext cx="10774646" cy="1590675"/>
          </a:xfrm>
          <a:prstGeom prst="rect">
            <a:avLst/>
          </a:prstGeom>
        </p:spPr>
        <p:txBody>
          <a:bodyPr lIns="0" tIns="0" rIns="0" bIns="0" rtlCol="0" anchor="t">
            <a:spAutoFit/>
          </a:bodyPr>
          <a:lstStyle/>
          <a:p>
            <a:pPr algn="ctr">
              <a:lnSpc>
                <a:spcPts val="6000"/>
              </a:lnSpc>
            </a:pPr>
            <a:r>
              <a:rPr lang="en-US" sz="5000">
                <a:solidFill>
                  <a:srgbClr val="272626"/>
                </a:solidFill>
                <a:latin typeface="Bryndan Write"/>
              </a:rPr>
              <a:t>İmanın Şartları</a:t>
            </a:r>
          </a:p>
          <a:p>
            <a:pPr algn="ctr">
              <a:lnSpc>
                <a:spcPts val="6000"/>
              </a:lnSpc>
              <a:spcBef>
                <a:spcPct val="0"/>
              </a:spcBef>
            </a:pPr>
            <a:endParaRPr lang="en-US" sz="5000">
              <a:solidFill>
                <a:srgbClr val="272626"/>
              </a:solidFill>
              <a:latin typeface="Bryndan Write"/>
            </a:endParaRPr>
          </a:p>
        </p:txBody>
      </p:sp>
      <p:sp>
        <p:nvSpPr>
          <p:cNvPr id="15" name="TextBox 15"/>
          <p:cNvSpPr txBox="1"/>
          <p:nvPr/>
        </p:nvSpPr>
        <p:spPr>
          <a:xfrm>
            <a:off x="3989264" y="1797998"/>
            <a:ext cx="10774646" cy="828675"/>
          </a:xfrm>
          <a:prstGeom prst="rect">
            <a:avLst/>
          </a:prstGeom>
        </p:spPr>
        <p:txBody>
          <a:bodyPr lIns="0" tIns="0" rIns="0" bIns="0" rtlCol="0" anchor="t">
            <a:spAutoFit/>
          </a:bodyPr>
          <a:lstStyle/>
          <a:p>
            <a:pPr algn="ctr">
              <a:lnSpc>
                <a:spcPts val="6000"/>
              </a:lnSpc>
              <a:spcBef>
                <a:spcPct val="0"/>
              </a:spcBef>
            </a:pPr>
            <a:r>
              <a:rPr lang="en-US" sz="5000">
                <a:solidFill>
                  <a:srgbClr val="272626"/>
                </a:solidFill>
                <a:latin typeface="Bryndan Write"/>
              </a:rPr>
              <a:t>1.Allah’a İman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2257</Words>
  <Application>Microsoft Office PowerPoint</Application>
  <PresentationFormat>Özel</PresentationFormat>
  <Paragraphs>276</Paragraphs>
  <Slides>33</Slides>
  <Notes>0</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33</vt:i4>
      </vt:variant>
    </vt:vector>
  </HeadingPairs>
  <TitlesOfParts>
    <vt:vector size="45" baseType="lpstr">
      <vt:lpstr>One Little Font</vt:lpstr>
      <vt:lpstr>Prompt Semi-Bold</vt:lpstr>
      <vt:lpstr>Arial</vt:lpstr>
      <vt:lpstr>Bryndan Write</vt:lpstr>
      <vt:lpstr>Arimo Bold</vt:lpstr>
      <vt:lpstr>KG Primary Penmanship</vt:lpstr>
      <vt:lpstr>Abril Fatface</vt:lpstr>
      <vt:lpstr>Calibri</vt:lpstr>
      <vt:lpstr>Arimo</vt:lpstr>
      <vt:lpstr>Adigiana Toybox</vt:lpstr>
      <vt:lpstr>One Little Font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 sınıf Dİn kültürü ve Ahlak Bilgisi 2.ünite </dc:title>
  <cp:lastModifiedBy>FATİH</cp:lastModifiedBy>
  <cp:revision>3</cp:revision>
  <dcterms:created xsi:type="dcterms:W3CDTF">2006-08-16T00:00:00Z</dcterms:created>
  <dcterms:modified xsi:type="dcterms:W3CDTF">2023-09-17T15:55:50Z</dcterms:modified>
  <dc:identifier>DAFumDMv5LU</dc:identifier>
</cp:coreProperties>
</file>